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75213" cy="42803763"/>
  <p:notesSz cx="29459238" cy="41986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ed Islim" initials="AI" lastIdx="1" clrIdx="0">
    <p:extLst>
      <p:ext uri="{19B8F6BF-5375-455C-9EA6-DF929625EA0E}">
        <p15:presenceInfo xmlns:p15="http://schemas.microsoft.com/office/powerpoint/2012/main" userId="a79820e1e8905db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296"/>
    <a:srgbClr val="002060"/>
    <a:srgbClr val="002776"/>
    <a:srgbClr val="F3F6F6"/>
    <a:srgbClr val="FBFBFB"/>
    <a:srgbClr val="FAFAFA"/>
    <a:srgbClr val="203864"/>
    <a:srgbClr val="FFE699"/>
    <a:srgbClr val="00D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444" autoAdjust="0"/>
    <p:restoredTop sz="95179" autoAdjust="0"/>
  </p:normalViewPr>
  <p:slideViewPr>
    <p:cSldViewPr snapToGrid="0">
      <p:cViewPr varScale="1">
        <p:scale>
          <a:sx n="11" d="100"/>
          <a:sy n="11" d="100"/>
        </p:scale>
        <p:origin x="27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767398" cy="2103261"/>
          </a:xfrm>
          <a:prstGeom prst="rect">
            <a:avLst/>
          </a:prstGeom>
        </p:spPr>
        <p:txBody>
          <a:bodyPr vert="horz" lIns="268989" tIns="134492" rIns="268989" bIns="134492" rtlCol="0"/>
          <a:lstStyle>
            <a:lvl1pPr algn="l">
              <a:defRPr sz="34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687129" y="0"/>
            <a:ext cx="12767398" cy="2103261"/>
          </a:xfrm>
          <a:prstGeom prst="rect">
            <a:avLst/>
          </a:prstGeom>
        </p:spPr>
        <p:txBody>
          <a:bodyPr vert="horz" lIns="268989" tIns="134492" rIns="268989" bIns="134492" rtlCol="0"/>
          <a:lstStyle>
            <a:lvl1pPr algn="r">
              <a:defRPr sz="3400"/>
            </a:lvl1pPr>
          </a:lstStyle>
          <a:p>
            <a:fld id="{747876E4-DF60-4640-8E36-17F73CE4493E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20263" y="5251450"/>
            <a:ext cx="10018712" cy="14166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68989" tIns="134492" rIns="268989" bIns="13449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944513" y="20206119"/>
            <a:ext cx="23570216" cy="16533548"/>
          </a:xfrm>
          <a:prstGeom prst="rect">
            <a:avLst/>
          </a:prstGeom>
        </p:spPr>
        <p:txBody>
          <a:bodyPr vert="horz" lIns="268989" tIns="134492" rIns="268989" bIns="13449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9882943"/>
            <a:ext cx="12767398" cy="2103261"/>
          </a:xfrm>
          <a:prstGeom prst="rect">
            <a:avLst/>
          </a:prstGeom>
        </p:spPr>
        <p:txBody>
          <a:bodyPr vert="horz" lIns="268989" tIns="134492" rIns="268989" bIns="134492" rtlCol="0" anchor="b"/>
          <a:lstStyle>
            <a:lvl1pPr algn="l">
              <a:defRPr sz="34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687129" y="39882943"/>
            <a:ext cx="12767398" cy="2103261"/>
          </a:xfrm>
          <a:prstGeom prst="rect">
            <a:avLst/>
          </a:prstGeom>
        </p:spPr>
        <p:txBody>
          <a:bodyPr vert="horz" lIns="268989" tIns="134492" rIns="268989" bIns="134492" rtlCol="0" anchor="b"/>
          <a:lstStyle>
            <a:lvl1pPr algn="r">
              <a:defRPr sz="3400"/>
            </a:lvl1pPr>
          </a:lstStyle>
          <a:p>
            <a:fld id="{F8F35A36-54BF-406A-A795-8E8B50A2C8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78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351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1pPr>
    <a:lvl2pPr marL="646755" algn="l" defTabSz="129351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2pPr>
    <a:lvl3pPr marL="1293510" algn="l" defTabSz="129351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3pPr>
    <a:lvl4pPr marL="1940265" algn="l" defTabSz="129351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4pPr>
    <a:lvl5pPr marL="2587020" algn="l" defTabSz="129351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5pPr>
    <a:lvl6pPr marL="3233776" algn="l" defTabSz="129351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6pPr>
    <a:lvl7pPr marL="3880531" algn="l" defTabSz="129351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7pPr>
    <a:lvl8pPr marL="4527286" algn="l" defTabSz="129351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8pPr>
    <a:lvl9pPr marL="5174041" algn="l" defTabSz="129351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20263" y="5251450"/>
            <a:ext cx="10018712" cy="1416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`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35A36-54BF-406A-A795-8E8B50A2C87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69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2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00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9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48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58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56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02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22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88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53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27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FECB-9D88-48CF-817E-5F5176A2E68B}" type="datetimeFigureOut">
              <a:rPr lang="en-GB" smtClean="0"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0EE-80FC-4838-9A93-161BCB9579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76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8.png"/><Relationship Id="rId1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6.jp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667E186-CC55-4AD5-A524-D0B89A4BCCCF}"/>
              </a:ext>
            </a:extLst>
          </p:cNvPr>
          <p:cNvSpPr/>
          <p:nvPr/>
        </p:nvSpPr>
        <p:spPr>
          <a:xfrm>
            <a:off x="0" y="1762716"/>
            <a:ext cx="30275213" cy="4290829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Box 200">
            <a:extLst>
              <a:ext uri="{FF2B5EF4-FFF2-40B4-BE49-F238E27FC236}">
                <a16:creationId xmlns:a16="http://schemas.microsoft.com/office/drawing/2014/main" id="{6D6DE543-6E3C-42BB-AECD-CD36C84BCF65}"/>
              </a:ext>
            </a:extLst>
          </p:cNvPr>
          <p:cNvSpPr txBox="1"/>
          <p:nvPr/>
        </p:nvSpPr>
        <p:spPr>
          <a:xfrm>
            <a:off x="14540841" y="7409234"/>
            <a:ext cx="14729335" cy="29554034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503999" rIns="252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58381" y="6464984"/>
            <a:ext cx="12793814" cy="937929"/>
          </a:xfrm>
          <a:prstGeom prst="rect">
            <a:avLst/>
          </a:prstGeom>
          <a:solidFill>
            <a:srgbClr val="000066"/>
          </a:solidFill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BACKGROUND</a:t>
            </a:r>
            <a:endParaRPr lang="en-GB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200"/>
          <p:cNvSpPr txBox="1"/>
          <p:nvPr/>
        </p:nvSpPr>
        <p:spPr>
          <a:xfrm>
            <a:off x="1079685" y="7402913"/>
            <a:ext cx="12772516" cy="11021587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0" tIns="360000" rIns="360000" bIns="14400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Myeloma constitutes 2% of all cancer cases in the UK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Vertebral compression fractures (VCF) occur in 34% to 64% of patients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VCF results in pain, spinal deformity and reduced health related quality of life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VCFs that fail conservative management can be subject to operative augmentation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NICE and the International Myeloma Working Group (IMWG) advocate conventional vertebroplasty and balloon kyphoplasty techniques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however yield a leakage rate up to 20% and don’t restore lost vertebral height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address these shortcoming, 3rd generation techniques including expandable titanium cages have been developed. These include Osseofix </a:t>
            </a:r>
            <a:endParaRPr lang="en-GB" sz="103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23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23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32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74119" y="19073929"/>
            <a:ext cx="12772516" cy="1008527"/>
          </a:xfrm>
          <a:prstGeom prst="rect">
            <a:avLst/>
          </a:prstGeom>
          <a:solidFill>
            <a:srgbClr val="000066"/>
          </a:solidFill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</a:t>
            </a:r>
            <a:endParaRPr lang="en-GB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200"/>
          <p:cNvSpPr txBox="1"/>
          <p:nvPr/>
        </p:nvSpPr>
        <p:spPr>
          <a:xfrm>
            <a:off x="1074119" y="19932136"/>
            <a:ext cx="12772516" cy="2673455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96000" tIns="576000" rIns="396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evaluate clinical, radiological and patient reported outcomes (PRO) in a series of patients with VCF secondary to myeloma treated with Osseofix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251284" y="32401080"/>
            <a:ext cx="184731" cy="1154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839891-C066-4200-B96B-1638968D4504}"/>
              </a:ext>
            </a:extLst>
          </p:cNvPr>
          <p:cNvSpPr txBox="1"/>
          <p:nvPr/>
        </p:nvSpPr>
        <p:spPr>
          <a:xfrm>
            <a:off x="440581" y="4381651"/>
            <a:ext cx="28829596" cy="1315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u="sng" dirty="0">
                <a:solidFill>
                  <a:schemeClr val="bg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Islim AI</a:t>
            </a:r>
            <a:r>
              <a:rPr lang="en-GB" sz="3600" baseline="30000" dirty="0">
                <a:solidFill>
                  <a:schemeClr val="bg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1,2</a:t>
            </a:r>
            <a:r>
              <a:rPr lang="en-GB" sz="4000" dirty="0">
                <a:solidFill>
                  <a:schemeClr val="bg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Gandham S</a:t>
            </a:r>
            <a:r>
              <a:rPr lang="en-GB" sz="3600" baseline="30000" dirty="0">
                <a:solidFill>
                  <a:schemeClr val="bg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4000" dirty="0">
                <a:solidFill>
                  <a:schemeClr val="bg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Alhamad S</a:t>
            </a:r>
            <a:r>
              <a:rPr lang="en-GB" sz="3600" baseline="30000" dirty="0">
                <a:solidFill>
                  <a:schemeClr val="bg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GB" sz="4000" dirty="0">
                <a:solidFill>
                  <a:schemeClr val="bg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 Thambiraj S</a:t>
            </a:r>
            <a:r>
              <a:rPr lang="en-GB" sz="3600" baseline="30000" dirty="0">
                <a:solidFill>
                  <a:schemeClr val="bg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altLang="en-US" sz="30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en-GB" alt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Department of Spinal Surgery, Royal Liverpool University Hospital, Liverpool, UK; </a:t>
            </a:r>
            <a:r>
              <a:rPr lang="en-GB" altLang="en-US" sz="30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 </a:t>
            </a:r>
            <a:r>
              <a:rPr lang="en-GB" alt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School of Medicine, Faculty of Health and Life Sciences, University of Liverpool, Liverpool, UK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5EACED-1093-433E-A600-C04C0166EA5C}"/>
              </a:ext>
            </a:extLst>
          </p:cNvPr>
          <p:cNvSpPr txBox="1"/>
          <p:nvPr/>
        </p:nvSpPr>
        <p:spPr>
          <a:xfrm>
            <a:off x="440581" y="2020592"/>
            <a:ext cx="293809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7200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Outcome of Expandable Titanium Cages in Vertebral Compression Fractures Caused by Myeloma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CF989C5-B0B5-451B-A3ED-564A481BF22A}"/>
              </a:ext>
            </a:extLst>
          </p:cNvPr>
          <p:cNvSpPr/>
          <p:nvPr/>
        </p:nvSpPr>
        <p:spPr>
          <a:xfrm>
            <a:off x="1056329" y="23261885"/>
            <a:ext cx="12795866" cy="947486"/>
          </a:xfrm>
          <a:prstGeom prst="rect">
            <a:avLst/>
          </a:prstGeom>
          <a:solidFill>
            <a:srgbClr val="000066"/>
          </a:solidFill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</a:t>
            </a:r>
            <a:endParaRPr lang="en-GB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 Box 200">
            <a:extLst>
              <a:ext uri="{FF2B5EF4-FFF2-40B4-BE49-F238E27FC236}">
                <a16:creationId xmlns:a16="http://schemas.microsoft.com/office/drawing/2014/main" id="{2A3C457E-6203-4F68-A888-6070C27D24F6}"/>
              </a:ext>
            </a:extLst>
          </p:cNvPr>
          <p:cNvSpPr txBox="1"/>
          <p:nvPr/>
        </p:nvSpPr>
        <p:spPr>
          <a:xfrm>
            <a:off x="1058381" y="24126863"/>
            <a:ext cx="12788254" cy="12836405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96000" tIns="576000" rIns="396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for patients between 2016-2018 were collected retrospectively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 criteria: Adults with multiple myeloma and ≥ 1 VCF who met the indication for augmentation as per NICE and IMWG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 variables: age, sex, ASA and intra/post-operative complications (including leakage and adjacent level #)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Radiological variables: n. of spinal levels corrected, n. of cages applied, change in kyphotic angle postoperatively (T cobb angle) and average vertebral height restoration (vertebral compression ratio)/patient 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PROs: visual analogue scale (VAS) and Oswestry disability index (ODI) preoperatively and at 12 months post surgery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Wilcoxon signed rank and paired t tests used to examine longitudinal changes in outcome measures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Multivariate linear regression to predict VAS and ODI outcomes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5D27381-160B-46AE-8541-C4C3D9F50794}"/>
              </a:ext>
            </a:extLst>
          </p:cNvPr>
          <p:cNvSpPr/>
          <p:nvPr/>
        </p:nvSpPr>
        <p:spPr>
          <a:xfrm>
            <a:off x="14540841" y="6464984"/>
            <a:ext cx="14729335" cy="938755"/>
          </a:xfrm>
          <a:prstGeom prst="rect">
            <a:avLst/>
          </a:prstGeom>
          <a:solidFill>
            <a:srgbClr val="000066"/>
          </a:solidFill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  <a:endParaRPr lang="en-GB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441A4324-6187-46D3-BD12-7A1BA4944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7024" y="264934"/>
            <a:ext cx="4995932" cy="126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>
            <a:extLst>
              <a:ext uri="{FF2B5EF4-FFF2-40B4-BE49-F238E27FC236}">
                <a16:creationId xmlns:a16="http://schemas.microsoft.com/office/drawing/2014/main" id="{70F933AC-6FBA-488A-BBCE-62A670CAF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34" y="221067"/>
            <a:ext cx="5433372" cy="137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AACE1B4-8CF8-4C02-B81C-4D489A4B3283}"/>
              </a:ext>
            </a:extLst>
          </p:cNvPr>
          <p:cNvSpPr txBox="1"/>
          <p:nvPr/>
        </p:nvSpPr>
        <p:spPr>
          <a:xfrm>
            <a:off x="18926030" y="7891175"/>
            <a:ext cx="5852393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Study population </a:t>
            </a:r>
            <a:endParaRPr lang="en-US" sz="4000" b="1" dirty="0"/>
          </a:p>
        </p:txBody>
      </p:sp>
      <p:pic>
        <p:nvPicPr>
          <p:cNvPr id="41" name="Graphic 40" descr="Gender">
            <a:extLst>
              <a:ext uri="{FF2B5EF4-FFF2-40B4-BE49-F238E27FC236}">
                <a16:creationId xmlns:a16="http://schemas.microsoft.com/office/drawing/2014/main" id="{66061C25-7B76-44D1-8A8C-2856F633C4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0881618" y="8959919"/>
            <a:ext cx="1986653" cy="1986653"/>
          </a:xfrm>
          <a:prstGeom prst="rect">
            <a:avLst/>
          </a:prstGeom>
        </p:spPr>
      </p:pic>
      <p:pic>
        <p:nvPicPr>
          <p:cNvPr id="57" name="Graphic 56" descr="Group">
            <a:extLst>
              <a:ext uri="{FF2B5EF4-FFF2-40B4-BE49-F238E27FC236}">
                <a16:creationId xmlns:a16="http://schemas.microsoft.com/office/drawing/2014/main" id="{FD57BC0E-CCC9-47C4-B852-B1997790F9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6216675" y="8506747"/>
            <a:ext cx="2862583" cy="2862583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49EC1453-2CAD-4F5D-870C-E3AB8DB2E986}"/>
              </a:ext>
            </a:extLst>
          </p:cNvPr>
          <p:cNvSpPr txBox="1"/>
          <p:nvPr/>
        </p:nvSpPr>
        <p:spPr>
          <a:xfrm>
            <a:off x="16457422" y="11027510"/>
            <a:ext cx="2415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16 patients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DB1D80E-3EFA-4EFB-834F-994EBC248EE4}"/>
              </a:ext>
            </a:extLst>
          </p:cNvPr>
          <p:cNvSpPr txBox="1"/>
          <p:nvPr/>
        </p:nvSpPr>
        <p:spPr>
          <a:xfrm>
            <a:off x="20731827" y="11033789"/>
            <a:ext cx="2240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12:4</a:t>
            </a:r>
            <a:endParaRPr lang="en-US" sz="3200" b="1" dirty="0"/>
          </a:p>
        </p:txBody>
      </p:sp>
      <p:pic>
        <p:nvPicPr>
          <p:cNvPr id="67" name="Graphic 66" descr="Man">
            <a:extLst>
              <a:ext uri="{FF2B5EF4-FFF2-40B4-BE49-F238E27FC236}">
                <a16:creationId xmlns:a16="http://schemas.microsoft.com/office/drawing/2014/main" id="{0214E84C-E4AF-4910-B3A1-DF7D7E38EE1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4610524" y="9054224"/>
            <a:ext cx="1798504" cy="1798504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DDD30109-D5FD-411F-8530-5834FB4606BD}"/>
              </a:ext>
            </a:extLst>
          </p:cNvPr>
          <p:cNvSpPr txBox="1"/>
          <p:nvPr/>
        </p:nvSpPr>
        <p:spPr>
          <a:xfrm>
            <a:off x="23844863" y="10904370"/>
            <a:ext cx="32490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Average age 62</a:t>
            </a:r>
          </a:p>
          <a:p>
            <a:pPr algn="ctr"/>
            <a:r>
              <a:rPr lang="en-GB" sz="3200" b="1" dirty="0"/>
              <a:t>Median ASA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78D1E96-331E-4714-8097-2A84DED5DC5B}"/>
              </a:ext>
            </a:extLst>
          </p:cNvPr>
          <p:cNvSpPr txBox="1"/>
          <p:nvPr/>
        </p:nvSpPr>
        <p:spPr>
          <a:xfrm>
            <a:off x="18926028" y="12324015"/>
            <a:ext cx="5852393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Surgery details</a:t>
            </a:r>
            <a:endParaRPr lang="en-US" sz="4000" b="1" dirty="0"/>
          </a:p>
        </p:txBody>
      </p:sp>
      <p:pic>
        <p:nvPicPr>
          <p:cNvPr id="6" name="Picture 5" descr="A picture containing bird&#10;&#10;Description automatically generated">
            <a:extLst>
              <a:ext uri="{FF2B5EF4-FFF2-40B4-BE49-F238E27FC236}">
                <a16:creationId xmlns:a16="http://schemas.microsoft.com/office/drawing/2014/main" id="{D6ECCC92-6A4F-41A1-9C61-87DC17524138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59" t="3271" r="35111" b="11068"/>
          <a:stretch/>
        </p:blipFill>
        <p:spPr>
          <a:xfrm>
            <a:off x="22441493" y="13353655"/>
            <a:ext cx="1866189" cy="5673546"/>
          </a:xfrm>
          <a:prstGeom prst="rect">
            <a:avLst/>
          </a:prstGeom>
        </p:spPr>
      </p:pic>
      <p:pic>
        <p:nvPicPr>
          <p:cNvPr id="1030" name="Picture 6" descr="Bones Icons">
            <a:extLst>
              <a:ext uri="{FF2B5EF4-FFF2-40B4-BE49-F238E27FC236}">
                <a16:creationId xmlns:a16="http://schemas.microsoft.com/office/drawing/2014/main" id="{B7E387FB-7DC7-479B-B05E-59BBB7AA1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7213420" y="14545945"/>
            <a:ext cx="2557771" cy="255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B6217A7-F403-481F-A6C7-3FD4B7EC8836}"/>
              </a:ext>
            </a:extLst>
          </p:cNvPr>
          <p:cNvSpPr txBox="1"/>
          <p:nvPr/>
        </p:nvSpPr>
        <p:spPr>
          <a:xfrm>
            <a:off x="17282213" y="17591152"/>
            <a:ext cx="24156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152 cages</a:t>
            </a:r>
          </a:p>
          <a:p>
            <a:pPr algn="ctr"/>
            <a:r>
              <a:rPr lang="en-GB" sz="3200" b="1" dirty="0"/>
              <a:t>10/patient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B69A0C-D7A4-4376-814A-700786FD0DF2}"/>
              </a:ext>
            </a:extLst>
          </p:cNvPr>
          <p:cNvSpPr txBox="1"/>
          <p:nvPr/>
        </p:nvSpPr>
        <p:spPr>
          <a:xfrm>
            <a:off x="17282213" y="13523704"/>
            <a:ext cx="24156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82 levels</a:t>
            </a:r>
          </a:p>
          <a:p>
            <a:pPr algn="ctr"/>
            <a:r>
              <a:rPr lang="en-GB" sz="3200" b="1" dirty="0"/>
              <a:t>5/patient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50A823E6-5F16-462B-B080-4CE1216149D3}"/>
              </a:ext>
            </a:extLst>
          </p:cNvPr>
          <p:cNvSpPr/>
          <p:nvPr/>
        </p:nvSpPr>
        <p:spPr>
          <a:xfrm rot="16200000">
            <a:off x="18062660" y="16006211"/>
            <a:ext cx="854769" cy="1590154"/>
          </a:xfrm>
          <a:prstGeom prst="leftBracket">
            <a:avLst>
              <a:gd name="adj" fmla="val 0"/>
            </a:avLst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C2E2F685-0C20-4E41-9F41-F42931191313}"/>
              </a:ext>
            </a:extLst>
          </p:cNvPr>
          <p:cNvSpPr/>
          <p:nvPr/>
        </p:nvSpPr>
        <p:spPr>
          <a:xfrm rot="16200000">
            <a:off x="17225248" y="16323133"/>
            <a:ext cx="854769" cy="706396"/>
          </a:xfrm>
          <a:prstGeom prst="leftBracket">
            <a:avLst>
              <a:gd name="adj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D913D4-D78A-4B69-B6B2-8ACACFEABA20}"/>
              </a:ext>
            </a:extLst>
          </p:cNvPr>
          <p:cNvSpPr txBox="1"/>
          <p:nvPr/>
        </p:nvSpPr>
        <p:spPr>
          <a:xfrm>
            <a:off x="15436800" y="17015968"/>
            <a:ext cx="1848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Unipedicular 13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830561-B9CE-4EDA-B8D0-6A202AE12A4E}"/>
              </a:ext>
            </a:extLst>
          </p:cNvPr>
          <p:cNvSpPr txBox="1"/>
          <p:nvPr/>
        </p:nvSpPr>
        <p:spPr>
          <a:xfrm>
            <a:off x="19354773" y="17015968"/>
            <a:ext cx="1846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Bipedicular 69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53F7B80-4E75-472F-A9C3-9AF0A5757E24}"/>
              </a:ext>
            </a:extLst>
          </p:cNvPr>
          <p:cNvCxnSpPr>
            <a:cxnSpLocks/>
          </p:cNvCxnSpPr>
          <p:nvPr/>
        </p:nvCxnSpPr>
        <p:spPr>
          <a:xfrm>
            <a:off x="23942986" y="14425337"/>
            <a:ext cx="171223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371363F-CCC0-4BC1-89FC-E06ACD791520}"/>
              </a:ext>
            </a:extLst>
          </p:cNvPr>
          <p:cNvCxnSpPr>
            <a:cxnSpLocks/>
          </p:cNvCxnSpPr>
          <p:nvPr/>
        </p:nvCxnSpPr>
        <p:spPr>
          <a:xfrm>
            <a:off x="23838125" y="17212643"/>
            <a:ext cx="1817094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34B7F5A-1307-43CF-B617-FEEF3BF69573}"/>
              </a:ext>
            </a:extLst>
          </p:cNvPr>
          <p:cNvSpPr txBox="1"/>
          <p:nvPr/>
        </p:nvSpPr>
        <p:spPr>
          <a:xfrm>
            <a:off x="25599418" y="14045121"/>
            <a:ext cx="24719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Thoracic spine</a:t>
            </a:r>
          </a:p>
          <a:p>
            <a:pPr algn="ctr"/>
            <a:r>
              <a:rPr lang="en-GB" sz="2800" b="1" dirty="0"/>
              <a:t>5 patients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8EA47-3C27-435D-A2F5-5E3435EE98A1}"/>
              </a:ext>
            </a:extLst>
          </p:cNvPr>
          <p:cNvSpPr txBox="1"/>
          <p:nvPr/>
        </p:nvSpPr>
        <p:spPr>
          <a:xfrm>
            <a:off x="25688364" y="16836194"/>
            <a:ext cx="22728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Lumbar spine</a:t>
            </a:r>
          </a:p>
          <a:p>
            <a:pPr algn="ctr"/>
            <a:r>
              <a:rPr lang="en-GB" sz="2800" b="1" dirty="0"/>
              <a:t>10 patients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F82D6D28-BA0D-400B-B735-D3766C7DCDDA}"/>
              </a:ext>
            </a:extLst>
          </p:cNvPr>
          <p:cNvCxnSpPr>
            <a:cxnSpLocks/>
          </p:cNvCxnSpPr>
          <p:nvPr/>
        </p:nvCxnSpPr>
        <p:spPr>
          <a:xfrm>
            <a:off x="23942986" y="14425336"/>
            <a:ext cx="1712233" cy="1100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53975CE-3712-4C17-B4B4-CFDEBD4070D3}"/>
              </a:ext>
            </a:extLst>
          </p:cNvPr>
          <p:cNvCxnSpPr>
            <a:cxnSpLocks/>
          </p:cNvCxnSpPr>
          <p:nvPr/>
        </p:nvCxnSpPr>
        <p:spPr>
          <a:xfrm flipV="1">
            <a:off x="23838126" y="15926576"/>
            <a:ext cx="1817093" cy="12860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E2E36297-C2B0-46D4-94C0-62E2AD37EEF4}"/>
              </a:ext>
            </a:extLst>
          </p:cNvPr>
          <p:cNvSpPr txBox="1"/>
          <p:nvPr/>
        </p:nvSpPr>
        <p:spPr>
          <a:xfrm>
            <a:off x="25843673" y="15177027"/>
            <a:ext cx="21175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Thoracic + lumbar spine</a:t>
            </a:r>
          </a:p>
          <a:p>
            <a:pPr algn="ctr"/>
            <a:r>
              <a:rPr lang="en-GB" sz="2800" b="1" dirty="0"/>
              <a:t>1 patient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50D7B7E-7E45-4161-A99A-7FC6C6B2D42F}"/>
              </a:ext>
            </a:extLst>
          </p:cNvPr>
          <p:cNvSpPr txBox="1"/>
          <p:nvPr/>
        </p:nvSpPr>
        <p:spPr>
          <a:xfrm>
            <a:off x="18926028" y="19302331"/>
            <a:ext cx="5852393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Clinical outcomes</a:t>
            </a:r>
            <a:endParaRPr lang="en-US" sz="4000" b="1" dirty="0"/>
          </a:p>
        </p:txBody>
      </p:sp>
      <p:pic>
        <p:nvPicPr>
          <p:cNvPr id="1032" name="Picture 8" descr="Patch Plaster First Aid First Aid Injury Svg Png Icon Free Download  (#493667) - OnlineWebFonts.COM">
            <a:extLst>
              <a:ext uri="{FF2B5EF4-FFF2-40B4-BE49-F238E27FC236}">
                <a16:creationId xmlns:a16="http://schemas.microsoft.com/office/drawing/2014/main" id="{6FEB7D79-A09F-48C0-AB96-7BF2BFB36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7478" y="21663519"/>
            <a:ext cx="2031379" cy="204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Graphic 85" descr="Daily calendar">
            <a:extLst>
              <a:ext uri="{FF2B5EF4-FFF2-40B4-BE49-F238E27FC236}">
                <a16:creationId xmlns:a16="http://schemas.microsoft.com/office/drawing/2014/main" id="{642748DD-4F25-4097-80D2-5A9431E99C6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3282129" y="21293830"/>
            <a:ext cx="2561544" cy="2561544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B46A25B4-4CC0-45B6-8BDA-5A3FF46D6B89}"/>
              </a:ext>
            </a:extLst>
          </p:cNvPr>
          <p:cNvSpPr txBox="1"/>
          <p:nvPr/>
        </p:nvSpPr>
        <p:spPr>
          <a:xfrm>
            <a:off x="16973249" y="20367763"/>
            <a:ext cx="31172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Zero complications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CE4065-3114-4057-8148-2E4A93F69657}"/>
              </a:ext>
            </a:extLst>
          </p:cNvPr>
          <p:cNvSpPr txBox="1"/>
          <p:nvPr/>
        </p:nvSpPr>
        <p:spPr>
          <a:xfrm>
            <a:off x="23002315" y="20367763"/>
            <a:ext cx="31172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Median length of stay 1.5 days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5F3081B-BD51-4630-8F0A-F2CB692B635D}"/>
              </a:ext>
            </a:extLst>
          </p:cNvPr>
          <p:cNvSpPr txBox="1"/>
          <p:nvPr/>
        </p:nvSpPr>
        <p:spPr>
          <a:xfrm>
            <a:off x="18895933" y="24317447"/>
            <a:ext cx="5852393" cy="7155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Radiologic outcomes</a:t>
            </a:r>
            <a:endParaRPr lang="en-US" sz="4000" b="1" dirty="0"/>
          </a:p>
        </p:txBody>
      </p:sp>
      <p:pic>
        <p:nvPicPr>
          <p:cNvPr id="1034" name="Picture 10" descr="Angle of acute shape - Free shapes icons">
            <a:extLst>
              <a:ext uri="{FF2B5EF4-FFF2-40B4-BE49-F238E27FC236}">
                <a16:creationId xmlns:a16="http://schemas.microsoft.com/office/drawing/2014/main" id="{21B06B80-EB10-4019-B98A-C71461215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3933" y="2569772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EA60A87D-CBD0-4B24-88AB-970FB916B78E}"/>
              </a:ext>
            </a:extLst>
          </p:cNvPr>
          <p:cNvSpPr txBox="1"/>
          <p:nvPr/>
        </p:nvSpPr>
        <p:spPr>
          <a:xfrm>
            <a:off x="14858929" y="26180254"/>
            <a:ext cx="31172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Average VCR correctio</a:t>
            </a:r>
          </a:p>
          <a:p>
            <a:pPr algn="ctr"/>
            <a:r>
              <a:rPr lang="en-GB" sz="3200" b="1" dirty="0"/>
              <a:t>1.5% 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2599E27-B399-469A-9D20-8F8D9148EB87}"/>
              </a:ext>
            </a:extLst>
          </p:cNvPr>
          <p:cNvSpPr txBox="1"/>
          <p:nvPr/>
        </p:nvSpPr>
        <p:spPr>
          <a:xfrm>
            <a:off x="19600636" y="25854875"/>
            <a:ext cx="338025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Change in kyphotic angle</a:t>
            </a:r>
          </a:p>
          <a:p>
            <a:pPr algn="ctr"/>
            <a:r>
              <a:rPr lang="en-GB" sz="3200" b="1" dirty="0"/>
              <a:t>39.5 </a:t>
            </a:r>
            <a:r>
              <a:rPr lang="en-GB" sz="3200" b="1" dirty="0">
                <a:sym typeface="Wingdings" panose="05000000000000000000" pitchFamily="2" charset="2"/>
              </a:rPr>
              <a:t> 43.5 (p=0.215)</a:t>
            </a:r>
            <a:endParaRPr lang="en-GB" sz="3200" b="1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C163899-0F68-4966-876B-0B093DEBEFA7}"/>
              </a:ext>
            </a:extLst>
          </p:cNvPr>
          <p:cNvSpPr txBox="1"/>
          <p:nvPr/>
        </p:nvSpPr>
        <p:spPr>
          <a:xfrm>
            <a:off x="23713614" y="25458789"/>
            <a:ext cx="3380259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Zero </a:t>
            </a:r>
          </a:p>
          <a:p>
            <a:pPr algn="ctr"/>
            <a:r>
              <a:rPr lang="en-GB" sz="3200" b="1" dirty="0"/>
              <a:t>Adjacent level</a:t>
            </a:r>
          </a:p>
          <a:p>
            <a:pPr algn="ctr"/>
            <a:r>
              <a:rPr lang="en-GB" sz="11500" b="1" dirty="0"/>
              <a:t>#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7C52E38-9D50-4512-8BEC-C18C778921BC}"/>
              </a:ext>
            </a:extLst>
          </p:cNvPr>
          <p:cNvSpPr txBox="1"/>
          <p:nvPr/>
        </p:nvSpPr>
        <p:spPr>
          <a:xfrm>
            <a:off x="18873084" y="28548677"/>
            <a:ext cx="5852393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Patient reported outcomes</a:t>
            </a:r>
            <a:endParaRPr lang="en-US" sz="4000" b="1" dirty="0"/>
          </a:p>
        </p:txBody>
      </p:sp>
      <p:pic>
        <p:nvPicPr>
          <p:cNvPr id="108" name="Picture 107" descr="A close up of a map&#10;&#10;Description automatically generated">
            <a:extLst>
              <a:ext uri="{FF2B5EF4-FFF2-40B4-BE49-F238E27FC236}">
                <a16:creationId xmlns:a16="http://schemas.microsoft.com/office/drawing/2014/main" id="{CEC99550-3BEA-4B7E-8A93-D06D94F40538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" t="7517" r="24142"/>
          <a:stretch/>
        </p:blipFill>
        <p:spPr>
          <a:xfrm>
            <a:off x="14908691" y="30298533"/>
            <a:ext cx="6807688" cy="5228886"/>
          </a:xfrm>
          <a:prstGeom prst="rect">
            <a:avLst/>
          </a:prstGeom>
        </p:spPr>
      </p:pic>
      <p:pic>
        <p:nvPicPr>
          <p:cNvPr id="111" name="Picture 110" descr="A close up of a map&#10;&#10;Description automatically generated">
            <a:extLst>
              <a:ext uri="{FF2B5EF4-FFF2-40B4-BE49-F238E27FC236}">
                <a16:creationId xmlns:a16="http://schemas.microsoft.com/office/drawing/2014/main" id="{7CF2419A-1A13-4DFE-BE26-5809E3D8C641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5" t="8759" r="24142"/>
          <a:stretch/>
        </p:blipFill>
        <p:spPr>
          <a:xfrm>
            <a:off x="22035408" y="30303729"/>
            <a:ext cx="6873482" cy="5228886"/>
          </a:xfrm>
          <a:prstGeom prst="rect">
            <a:avLst/>
          </a:prstGeom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9E7AB4D8-9D2E-48D2-A05A-FA886F757D8A}"/>
              </a:ext>
            </a:extLst>
          </p:cNvPr>
          <p:cNvSpPr txBox="1"/>
          <p:nvPr/>
        </p:nvSpPr>
        <p:spPr>
          <a:xfrm>
            <a:off x="15900284" y="29758144"/>
            <a:ext cx="4813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VAS 8.6 </a:t>
            </a:r>
            <a:r>
              <a:rPr lang="en-GB" sz="3200" b="1" dirty="0">
                <a:sym typeface="Wingdings" panose="05000000000000000000" pitchFamily="2" charset="2"/>
              </a:rPr>
              <a:t> 3 (p&lt;0.001)</a:t>
            </a:r>
            <a:r>
              <a:rPr lang="en-GB" sz="3200" b="1" dirty="0"/>
              <a:t> 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3E9460E-F0EB-4C27-8D36-B10BE08E660C}"/>
              </a:ext>
            </a:extLst>
          </p:cNvPr>
          <p:cNvSpPr txBox="1"/>
          <p:nvPr/>
        </p:nvSpPr>
        <p:spPr>
          <a:xfrm>
            <a:off x="23120917" y="29758144"/>
            <a:ext cx="4874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ODI 58.6 </a:t>
            </a:r>
            <a:r>
              <a:rPr lang="en-GB" sz="3200" b="1" dirty="0">
                <a:sym typeface="Wingdings" panose="05000000000000000000" pitchFamily="2" charset="2"/>
              </a:rPr>
              <a:t> 27.2 (p&lt;0.001)</a:t>
            </a:r>
            <a:endParaRPr lang="en-GB" sz="32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AECDB0-F98E-41D5-896D-2D964A549903}"/>
              </a:ext>
            </a:extLst>
          </p:cNvPr>
          <p:cNvSpPr txBox="1"/>
          <p:nvPr/>
        </p:nvSpPr>
        <p:spPr>
          <a:xfrm>
            <a:off x="14858929" y="35704918"/>
            <a:ext cx="13883625" cy="1117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↑cages was predictive of ODI (B-coefficient -4.29 [95%CI -7.29 - -1.29], p=0.008) and VAS (B-coefficient -0.48 [95%CI -0.97 - -0.002], p=0.049) improvement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37E8F-8303-4EB1-BE3D-C131941C807C}"/>
              </a:ext>
            </a:extLst>
          </p:cNvPr>
          <p:cNvSpPr/>
          <p:nvPr/>
        </p:nvSpPr>
        <p:spPr>
          <a:xfrm>
            <a:off x="0" y="37400078"/>
            <a:ext cx="30275213" cy="4845548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26C823-FEBC-465D-B427-E9CCB9DAF658}"/>
              </a:ext>
            </a:extLst>
          </p:cNvPr>
          <p:cNvSpPr txBox="1"/>
          <p:nvPr/>
        </p:nvSpPr>
        <p:spPr>
          <a:xfrm>
            <a:off x="397835" y="37799760"/>
            <a:ext cx="29423727" cy="4110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altLang="en-US" sz="6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Expandable titanium mesh cages are a </a:t>
            </a:r>
            <a:r>
              <a:rPr lang="en-GB" altLang="en-US" sz="6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safe</a:t>
            </a:r>
            <a:r>
              <a:rPr lang="en-GB" altLang="en-US" sz="6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altLang="en-US" sz="6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clinically effective </a:t>
            </a:r>
            <a:r>
              <a:rPr lang="en-GB" altLang="en-US" sz="6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method of relieving </a:t>
            </a:r>
            <a:r>
              <a:rPr lang="en-GB" altLang="en-US" sz="6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pain</a:t>
            </a:r>
            <a:r>
              <a:rPr lang="en-GB" altLang="en-US" sz="6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improving </a:t>
            </a:r>
            <a:r>
              <a:rPr lang="en-GB" altLang="en-US" sz="6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function</a:t>
            </a:r>
            <a:r>
              <a:rPr lang="en-GB" altLang="en-US" sz="6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stabilising VCF but not </a:t>
            </a:r>
            <a:r>
              <a:rPr lang="en-GB" altLang="en-US" sz="6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deformity correction</a:t>
            </a:r>
            <a:r>
              <a:rPr lang="en-GB" altLang="en-US" sz="6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 An increase by 1 cage improved ODI by 4 and VAS by 0.5; indicating </a:t>
            </a:r>
            <a:r>
              <a:rPr lang="en-GB" altLang="en-US" sz="6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more benefit in severe mutli-level disease</a:t>
            </a:r>
          </a:p>
        </p:txBody>
      </p:sp>
    </p:spTree>
    <p:extLst>
      <p:ext uri="{BB962C8B-B14F-4D97-AF65-F5344CB8AC3E}">
        <p14:creationId xmlns:p14="http://schemas.microsoft.com/office/powerpoint/2010/main" val="2631845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10168</TotalTime>
  <Words>492</Words>
  <Application>Microsoft Office PowerPoint</Application>
  <PresentationFormat>Custom</PresentationFormat>
  <Paragraphs>90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Times New Roman</vt:lpstr>
      <vt:lpstr>Wingdings</vt:lpstr>
      <vt:lpstr>Office Theme</vt:lpstr>
      <vt:lpstr>PowerPoint Presentation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Islim, Abdurrahman</dc:creator>
  <cp:lastModifiedBy>Venease Morgan</cp:lastModifiedBy>
  <cp:revision>163</cp:revision>
  <cp:lastPrinted>2018-11-12T16:22:20Z</cp:lastPrinted>
  <dcterms:created xsi:type="dcterms:W3CDTF">2016-10-18T14:36:56Z</dcterms:created>
  <dcterms:modified xsi:type="dcterms:W3CDTF">2020-09-14T12:14:45Z</dcterms:modified>
</cp:coreProperties>
</file>