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58" r:id="rId3"/>
    <p:sldId id="259" r:id="rId4"/>
    <p:sldId id="267" r:id="rId5"/>
    <p:sldId id="272" r:id="rId6"/>
    <p:sldId id="273" r:id="rId7"/>
    <p:sldId id="261" r:id="rId8"/>
    <p:sldId id="278" r:id="rId9"/>
    <p:sldId id="268" r:id="rId10"/>
    <p:sldId id="279" r:id="rId11"/>
    <p:sldId id="262"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sorterViewPr>
    <p:cViewPr varScale="1">
      <p:scale>
        <a:sx n="1" d="1"/>
        <a:sy n="1" d="1"/>
      </p:scale>
      <p:origin x="0" y="-18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6B358-6540-4A04-AA8E-3D7C9E65EF2A}" type="doc">
      <dgm:prSet loTypeId="urn:microsoft.com/office/officeart/2005/8/layout/pyramid2" loCatId="pyramid" qsTypeId="urn:microsoft.com/office/officeart/2005/8/quickstyle/simple1" qsCatId="simple" csTypeId="urn:microsoft.com/office/officeart/2005/8/colors/colorful5" csCatId="colorful" phldr="1"/>
      <dgm:spPr/>
    </dgm:pt>
    <dgm:pt modelId="{BF59ED71-DF0F-4610-B058-9C954316603B}">
      <dgm:prSet phldrT="[Text]" custT="1"/>
      <dgm:spPr>
        <a:ln>
          <a:solidFill>
            <a:srgbClr val="FFFF00"/>
          </a:solidFill>
        </a:ln>
      </dgm:spPr>
      <dgm:t>
        <a:bodyPr/>
        <a:lstStyle/>
        <a:p>
          <a:r>
            <a:rPr lang="en-GB" sz="1400"/>
            <a:t>Level 2:</a:t>
          </a:r>
        </a:p>
        <a:p>
          <a:r>
            <a:rPr lang="en-GB" sz="1400"/>
            <a:t>Moderate distress</a:t>
          </a:r>
        </a:p>
      </dgm:t>
    </dgm:pt>
    <dgm:pt modelId="{00DCE6DF-2D55-47D5-84A4-788F69FC082B}" type="parTrans" cxnId="{40C33CA6-BB62-4FE3-976B-401383DA0C16}">
      <dgm:prSet/>
      <dgm:spPr/>
      <dgm:t>
        <a:bodyPr/>
        <a:lstStyle/>
        <a:p>
          <a:endParaRPr lang="en-GB" sz="1400"/>
        </a:p>
      </dgm:t>
    </dgm:pt>
    <dgm:pt modelId="{D48FD4E2-4490-484E-A0AE-AFE855E12680}" type="sibTrans" cxnId="{40C33CA6-BB62-4FE3-976B-401383DA0C16}">
      <dgm:prSet/>
      <dgm:spPr/>
      <dgm:t>
        <a:bodyPr/>
        <a:lstStyle/>
        <a:p>
          <a:endParaRPr lang="en-GB" sz="1400"/>
        </a:p>
      </dgm:t>
    </dgm:pt>
    <dgm:pt modelId="{153C2444-AEC1-46D4-B282-7C9EC597FA8D}">
      <dgm:prSet phldrT="[Text]" custT="1"/>
      <dgm:spPr>
        <a:ln>
          <a:solidFill>
            <a:srgbClr val="92D050"/>
          </a:solidFill>
        </a:ln>
      </dgm:spPr>
      <dgm:t>
        <a:bodyPr/>
        <a:lstStyle/>
        <a:p>
          <a:r>
            <a:rPr lang="en-GB" sz="1400"/>
            <a:t>Level 1: </a:t>
          </a:r>
        </a:p>
        <a:p>
          <a:r>
            <a:rPr lang="en-GB" sz="1400"/>
            <a:t>Mild distress</a:t>
          </a:r>
        </a:p>
      </dgm:t>
    </dgm:pt>
    <dgm:pt modelId="{1847B239-6949-438D-91AC-A2A75EB94FA6}" type="parTrans" cxnId="{57052440-9799-41FD-AE41-533B6615080E}">
      <dgm:prSet/>
      <dgm:spPr/>
      <dgm:t>
        <a:bodyPr/>
        <a:lstStyle/>
        <a:p>
          <a:endParaRPr lang="en-GB" sz="1400"/>
        </a:p>
      </dgm:t>
    </dgm:pt>
    <dgm:pt modelId="{816C672A-99DD-4A52-A501-57DF47A0DA8C}" type="sibTrans" cxnId="{57052440-9799-41FD-AE41-533B6615080E}">
      <dgm:prSet/>
      <dgm:spPr/>
      <dgm:t>
        <a:bodyPr/>
        <a:lstStyle/>
        <a:p>
          <a:endParaRPr lang="en-GB" sz="1400"/>
        </a:p>
      </dgm:t>
    </dgm:pt>
    <dgm:pt modelId="{E153040A-BB94-47E5-A7BB-8EF01B4DF1E1}">
      <dgm:prSet phldrT="[Text]" custT="1"/>
      <dgm:spPr>
        <a:ln>
          <a:solidFill>
            <a:srgbClr val="00B0F0"/>
          </a:solidFill>
        </a:ln>
      </dgm:spPr>
      <dgm:t>
        <a:bodyPr/>
        <a:lstStyle/>
        <a:p>
          <a:r>
            <a:rPr lang="en-GB" sz="1400"/>
            <a:t>Level 0:</a:t>
          </a:r>
        </a:p>
        <a:p>
          <a:r>
            <a:rPr lang="en-GB" sz="1400"/>
            <a:t>Prevention, meeting basic needs, training and information</a:t>
          </a:r>
        </a:p>
      </dgm:t>
    </dgm:pt>
    <dgm:pt modelId="{2ABAE0EE-9AB4-48EB-BBF6-E9CDF66A4799}" type="parTrans" cxnId="{E98AEC1E-8325-48B4-B28B-DFB28B9CC3B9}">
      <dgm:prSet/>
      <dgm:spPr/>
      <dgm:t>
        <a:bodyPr/>
        <a:lstStyle/>
        <a:p>
          <a:endParaRPr lang="en-GB" sz="1400"/>
        </a:p>
      </dgm:t>
    </dgm:pt>
    <dgm:pt modelId="{698E5115-7928-4DAE-B41F-F6FCDB6C03F3}" type="sibTrans" cxnId="{E98AEC1E-8325-48B4-B28B-DFB28B9CC3B9}">
      <dgm:prSet/>
      <dgm:spPr/>
      <dgm:t>
        <a:bodyPr/>
        <a:lstStyle/>
        <a:p>
          <a:endParaRPr lang="en-GB" sz="1400"/>
        </a:p>
      </dgm:t>
    </dgm:pt>
    <dgm:pt modelId="{E39DDA08-24A5-4D56-A473-6920BB07B49C}">
      <dgm:prSet phldrT="[Text]" custT="1"/>
      <dgm:spPr>
        <a:ln>
          <a:solidFill>
            <a:srgbClr val="FFC000"/>
          </a:solidFill>
        </a:ln>
      </dgm:spPr>
      <dgm:t>
        <a:bodyPr/>
        <a:lstStyle/>
        <a:p>
          <a:r>
            <a:rPr lang="en-GB" sz="1400"/>
            <a:t>Level 3:</a:t>
          </a:r>
        </a:p>
        <a:p>
          <a:r>
            <a:rPr lang="en-GB" sz="1400"/>
            <a:t>Signficant distress</a:t>
          </a:r>
        </a:p>
      </dgm:t>
    </dgm:pt>
    <dgm:pt modelId="{ED4EEA4A-651C-40F8-AA9B-2361B7A1D630}" type="parTrans" cxnId="{C5FC88AE-E0BB-4610-9E79-FD24427BC9C1}">
      <dgm:prSet/>
      <dgm:spPr/>
      <dgm:t>
        <a:bodyPr/>
        <a:lstStyle/>
        <a:p>
          <a:endParaRPr lang="en-GB" sz="1400"/>
        </a:p>
      </dgm:t>
    </dgm:pt>
    <dgm:pt modelId="{D8BAB910-2725-4BC5-8E64-90F0742EBE58}" type="sibTrans" cxnId="{C5FC88AE-E0BB-4610-9E79-FD24427BC9C1}">
      <dgm:prSet/>
      <dgm:spPr/>
      <dgm:t>
        <a:bodyPr/>
        <a:lstStyle/>
        <a:p>
          <a:endParaRPr lang="en-GB" sz="1400"/>
        </a:p>
      </dgm:t>
    </dgm:pt>
    <dgm:pt modelId="{BB683160-9C40-46DD-84AD-5BE4A43D2D4A}" type="pres">
      <dgm:prSet presAssocID="{0EE6B358-6540-4A04-AA8E-3D7C9E65EF2A}" presName="compositeShape" presStyleCnt="0">
        <dgm:presLayoutVars>
          <dgm:dir/>
          <dgm:resizeHandles/>
        </dgm:presLayoutVars>
      </dgm:prSet>
      <dgm:spPr/>
    </dgm:pt>
    <dgm:pt modelId="{A77649DB-A6F4-4FC3-8150-DCC365A2E29F}" type="pres">
      <dgm:prSet presAssocID="{0EE6B358-6540-4A04-AA8E-3D7C9E65EF2A}" presName="pyramid" presStyleLbl="node1" presStyleIdx="0" presStyleCnt="1"/>
      <dgm:spPr/>
    </dgm:pt>
    <dgm:pt modelId="{08A2A765-5DF0-4F54-96C9-263C3F01EFA1}" type="pres">
      <dgm:prSet presAssocID="{0EE6B358-6540-4A04-AA8E-3D7C9E65EF2A}" presName="theList" presStyleCnt="0"/>
      <dgm:spPr/>
    </dgm:pt>
    <dgm:pt modelId="{A32F9BF1-6CEE-4229-A192-88C76A906FFF}" type="pres">
      <dgm:prSet presAssocID="{E39DDA08-24A5-4D56-A473-6920BB07B49C}" presName="aNode" presStyleLbl="fgAcc1" presStyleIdx="0" presStyleCnt="4">
        <dgm:presLayoutVars>
          <dgm:bulletEnabled val="1"/>
        </dgm:presLayoutVars>
      </dgm:prSet>
      <dgm:spPr/>
      <dgm:t>
        <a:bodyPr/>
        <a:lstStyle/>
        <a:p>
          <a:endParaRPr lang="en-US"/>
        </a:p>
      </dgm:t>
    </dgm:pt>
    <dgm:pt modelId="{6B1F8D3B-627D-4B28-83F5-BF479FD9B8B6}" type="pres">
      <dgm:prSet presAssocID="{E39DDA08-24A5-4D56-A473-6920BB07B49C}" presName="aSpace" presStyleCnt="0"/>
      <dgm:spPr/>
    </dgm:pt>
    <dgm:pt modelId="{B9C96F6B-2E62-4122-9D47-E744D12BCC2B}" type="pres">
      <dgm:prSet presAssocID="{BF59ED71-DF0F-4610-B058-9C954316603B}" presName="aNode" presStyleLbl="fgAcc1" presStyleIdx="1" presStyleCnt="4">
        <dgm:presLayoutVars>
          <dgm:bulletEnabled val="1"/>
        </dgm:presLayoutVars>
      </dgm:prSet>
      <dgm:spPr/>
      <dgm:t>
        <a:bodyPr/>
        <a:lstStyle/>
        <a:p>
          <a:endParaRPr lang="en-US"/>
        </a:p>
      </dgm:t>
    </dgm:pt>
    <dgm:pt modelId="{8A41C5ED-42C6-4A73-8CF0-78CAC1BF1382}" type="pres">
      <dgm:prSet presAssocID="{BF59ED71-DF0F-4610-B058-9C954316603B}" presName="aSpace" presStyleCnt="0"/>
      <dgm:spPr/>
    </dgm:pt>
    <dgm:pt modelId="{6D70DCC3-6A10-4C22-B8D1-2D85AAC6EF7F}" type="pres">
      <dgm:prSet presAssocID="{153C2444-AEC1-46D4-B282-7C9EC597FA8D}" presName="aNode" presStyleLbl="fgAcc1" presStyleIdx="2" presStyleCnt="4">
        <dgm:presLayoutVars>
          <dgm:bulletEnabled val="1"/>
        </dgm:presLayoutVars>
      </dgm:prSet>
      <dgm:spPr/>
      <dgm:t>
        <a:bodyPr/>
        <a:lstStyle/>
        <a:p>
          <a:endParaRPr lang="en-US"/>
        </a:p>
      </dgm:t>
    </dgm:pt>
    <dgm:pt modelId="{9305D8BB-397D-495A-A869-9B339AB613BC}" type="pres">
      <dgm:prSet presAssocID="{153C2444-AEC1-46D4-B282-7C9EC597FA8D}" presName="aSpace" presStyleCnt="0"/>
      <dgm:spPr/>
    </dgm:pt>
    <dgm:pt modelId="{AAA9F509-011C-455D-A35C-BEAE928CB436}" type="pres">
      <dgm:prSet presAssocID="{E153040A-BB94-47E5-A7BB-8EF01B4DF1E1}" presName="aNode" presStyleLbl="fgAcc1" presStyleIdx="3" presStyleCnt="4">
        <dgm:presLayoutVars>
          <dgm:bulletEnabled val="1"/>
        </dgm:presLayoutVars>
      </dgm:prSet>
      <dgm:spPr/>
      <dgm:t>
        <a:bodyPr/>
        <a:lstStyle/>
        <a:p>
          <a:endParaRPr lang="en-US"/>
        </a:p>
      </dgm:t>
    </dgm:pt>
    <dgm:pt modelId="{23A09E36-3113-4637-9118-37248D56AD01}" type="pres">
      <dgm:prSet presAssocID="{E153040A-BB94-47E5-A7BB-8EF01B4DF1E1}" presName="aSpace" presStyleCnt="0"/>
      <dgm:spPr/>
    </dgm:pt>
  </dgm:ptLst>
  <dgm:cxnLst>
    <dgm:cxn modelId="{62D7E24D-1600-44C3-AB38-71ADE2A298B5}" type="presOf" srcId="{0EE6B358-6540-4A04-AA8E-3D7C9E65EF2A}" destId="{BB683160-9C40-46DD-84AD-5BE4A43D2D4A}" srcOrd="0" destOrd="0" presId="urn:microsoft.com/office/officeart/2005/8/layout/pyramid2"/>
    <dgm:cxn modelId="{57052440-9799-41FD-AE41-533B6615080E}" srcId="{0EE6B358-6540-4A04-AA8E-3D7C9E65EF2A}" destId="{153C2444-AEC1-46D4-B282-7C9EC597FA8D}" srcOrd="2" destOrd="0" parTransId="{1847B239-6949-438D-91AC-A2A75EB94FA6}" sibTransId="{816C672A-99DD-4A52-A501-57DF47A0DA8C}"/>
    <dgm:cxn modelId="{E98AEC1E-8325-48B4-B28B-DFB28B9CC3B9}" srcId="{0EE6B358-6540-4A04-AA8E-3D7C9E65EF2A}" destId="{E153040A-BB94-47E5-A7BB-8EF01B4DF1E1}" srcOrd="3" destOrd="0" parTransId="{2ABAE0EE-9AB4-48EB-BBF6-E9CDF66A4799}" sibTransId="{698E5115-7928-4DAE-B41F-F6FCDB6C03F3}"/>
    <dgm:cxn modelId="{DFA1C276-2C96-4B74-903F-97F5D17562B5}" type="presOf" srcId="{153C2444-AEC1-46D4-B282-7C9EC597FA8D}" destId="{6D70DCC3-6A10-4C22-B8D1-2D85AAC6EF7F}" srcOrd="0" destOrd="0" presId="urn:microsoft.com/office/officeart/2005/8/layout/pyramid2"/>
    <dgm:cxn modelId="{40C33CA6-BB62-4FE3-976B-401383DA0C16}" srcId="{0EE6B358-6540-4A04-AA8E-3D7C9E65EF2A}" destId="{BF59ED71-DF0F-4610-B058-9C954316603B}" srcOrd="1" destOrd="0" parTransId="{00DCE6DF-2D55-47D5-84A4-788F69FC082B}" sibTransId="{D48FD4E2-4490-484E-A0AE-AFE855E12680}"/>
    <dgm:cxn modelId="{C5FC88AE-E0BB-4610-9E79-FD24427BC9C1}" srcId="{0EE6B358-6540-4A04-AA8E-3D7C9E65EF2A}" destId="{E39DDA08-24A5-4D56-A473-6920BB07B49C}" srcOrd="0" destOrd="0" parTransId="{ED4EEA4A-651C-40F8-AA9B-2361B7A1D630}" sibTransId="{D8BAB910-2725-4BC5-8E64-90F0742EBE58}"/>
    <dgm:cxn modelId="{1BD506DA-E8F8-4F87-A223-B30176E86685}" type="presOf" srcId="{E153040A-BB94-47E5-A7BB-8EF01B4DF1E1}" destId="{AAA9F509-011C-455D-A35C-BEAE928CB436}" srcOrd="0" destOrd="0" presId="urn:microsoft.com/office/officeart/2005/8/layout/pyramid2"/>
    <dgm:cxn modelId="{DD9EAD8D-6D30-4C3A-92C1-CBA15E0543E9}" type="presOf" srcId="{E39DDA08-24A5-4D56-A473-6920BB07B49C}" destId="{A32F9BF1-6CEE-4229-A192-88C76A906FFF}" srcOrd="0" destOrd="0" presId="urn:microsoft.com/office/officeart/2005/8/layout/pyramid2"/>
    <dgm:cxn modelId="{CFA728A2-530B-4876-983C-2D9822C3506E}" type="presOf" srcId="{BF59ED71-DF0F-4610-B058-9C954316603B}" destId="{B9C96F6B-2E62-4122-9D47-E744D12BCC2B}" srcOrd="0" destOrd="0" presId="urn:microsoft.com/office/officeart/2005/8/layout/pyramid2"/>
    <dgm:cxn modelId="{8591BCEC-9ABC-4B38-B53C-D76DF885E5F6}" type="presParOf" srcId="{BB683160-9C40-46DD-84AD-5BE4A43D2D4A}" destId="{A77649DB-A6F4-4FC3-8150-DCC365A2E29F}" srcOrd="0" destOrd="0" presId="urn:microsoft.com/office/officeart/2005/8/layout/pyramid2"/>
    <dgm:cxn modelId="{8A8D6EF7-1440-49C5-81EE-F0F04B8A5DB5}" type="presParOf" srcId="{BB683160-9C40-46DD-84AD-5BE4A43D2D4A}" destId="{08A2A765-5DF0-4F54-96C9-263C3F01EFA1}" srcOrd="1" destOrd="0" presId="urn:microsoft.com/office/officeart/2005/8/layout/pyramid2"/>
    <dgm:cxn modelId="{B7CFE4D3-1FC0-4833-9C78-BECA9C460413}" type="presParOf" srcId="{08A2A765-5DF0-4F54-96C9-263C3F01EFA1}" destId="{A32F9BF1-6CEE-4229-A192-88C76A906FFF}" srcOrd="0" destOrd="0" presId="urn:microsoft.com/office/officeart/2005/8/layout/pyramid2"/>
    <dgm:cxn modelId="{B12F19C4-C4CF-4C31-AB4B-E0C1D39DB7C5}" type="presParOf" srcId="{08A2A765-5DF0-4F54-96C9-263C3F01EFA1}" destId="{6B1F8D3B-627D-4B28-83F5-BF479FD9B8B6}" srcOrd="1" destOrd="0" presId="urn:microsoft.com/office/officeart/2005/8/layout/pyramid2"/>
    <dgm:cxn modelId="{88E2FADC-7243-4082-80E4-5F521458897C}" type="presParOf" srcId="{08A2A765-5DF0-4F54-96C9-263C3F01EFA1}" destId="{B9C96F6B-2E62-4122-9D47-E744D12BCC2B}" srcOrd="2" destOrd="0" presId="urn:microsoft.com/office/officeart/2005/8/layout/pyramid2"/>
    <dgm:cxn modelId="{D51E5CFF-21EF-4AC0-8D65-80B421243684}" type="presParOf" srcId="{08A2A765-5DF0-4F54-96C9-263C3F01EFA1}" destId="{8A41C5ED-42C6-4A73-8CF0-78CAC1BF1382}" srcOrd="3" destOrd="0" presId="urn:microsoft.com/office/officeart/2005/8/layout/pyramid2"/>
    <dgm:cxn modelId="{15F4B19E-A9C4-4F55-B264-BCB2FFAC77F7}" type="presParOf" srcId="{08A2A765-5DF0-4F54-96C9-263C3F01EFA1}" destId="{6D70DCC3-6A10-4C22-B8D1-2D85AAC6EF7F}" srcOrd="4" destOrd="0" presId="urn:microsoft.com/office/officeart/2005/8/layout/pyramid2"/>
    <dgm:cxn modelId="{E0212CEB-07B9-4AAC-9C09-6568EC7731F8}" type="presParOf" srcId="{08A2A765-5DF0-4F54-96C9-263C3F01EFA1}" destId="{9305D8BB-397D-495A-A869-9B339AB613BC}" srcOrd="5" destOrd="0" presId="urn:microsoft.com/office/officeart/2005/8/layout/pyramid2"/>
    <dgm:cxn modelId="{1FFF4FB1-0C15-4304-B79D-B641A7FE0488}" type="presParOf" srcId="{08A2A765-5DF0-4F54-96C9-263C3F01EFA1}" destId="{AAA9F509-011C-455D-A35C-BEAE928CB436}" srcOrd="6" destOrd="0" presId="urn:microsoft.com/office/officeart/2005/8/layout/pyramid2"/>
    <dgm:cxn modelId="{32A7E9E9-DB16-4FD0-9E7D-C0C2A52E79D0}" type="presParOf" srcId="{08A2A765-5DF0-4F54-96C9-263C3F01EFA1}" destId="{23A09E36-3113-4637-9118-37248D56AD01}" srcOrd="7"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649DB-A6F4-4FC3-8150-DCC365A2E29F}">
      <dsp:nvSpPr>
        <dsp:cNvPr id="0" name=""/>
        <dsp:cNvSpPr/>
      </dsp:nvSpPr>
      <dsp:spPr>
        <a:xfrm>
          <a:off x="1084461" y="0"/>
          <a:ext cx="4248472" cy="4248472"/>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2F9BF1-6CEE-4229-A192-88C76A906FFF}">
      <dsp:nvSpPr>
        <dsp:cNvPr id="0" name=""/>
        <dsp:cNvSpPr/>
      </dsp:nvSpPr>
      <dsp:spPr>
        <a:xfrm>
          <a:off x="3208697" y="425262"/>
          <a:ext cx="2761506" cy="755099"/>
        </a:xfrm>
        <a:prstGeom prst="round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Level 3:</a:t>
          </a:r>
        </a:p>
        <a:p>
          <a:pPr lvl="0" algn="ctr" defTabSz="622300">
            <a:lnSpc>
              <a:spcPct val="90000"/>
            </a:lnSpc>
            <a:spcBef>
              <a:spcPct val="0"/>
            </a:spcBef>
            <a:spcAft>
              <a:spcPct val="35000"/>
            </a:spcAft>
          </a:pPr>
          <a:r>
            <a:rPr lang="en-GB" sz="1400" kern="1200"/>
            <a:t>Signficant distress</a:t>
          </a:r>
        </a:p>
      </dsp:txBody>
      <dsp:txXfrm>
        <a:off x="3245558" y="462123"/>
        <a:ext cx="2687784" cy="681377"/>
      </dsp:txXfrm>
    </dsp:sp>
    <dsp:sp modelId="{B9C96F6B-2E62-4122-9D47-E744D12BCC2B}">
      <dsp:nvSpPr>
        <dsp:cNvPr id="0" name=""/>
        <dsp:cNvSpPr/>
      </dsp:nvSpPr>
      <dsp:spPr>
        <a:xfrm>
          <a:off x="3208697" y="1274749"/>
          <a:ext cx="2761506" cy="755099"/>
        </a:xfrm>
        <a:prstGeom prst="roundRect">
          <a:avLst/>
        </a:prstGeom>
        <a:solidFill>
          <a:schemeClr val="lt1">
            <a:alpha val="90000"/>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Level 2:</a:t>
          </a:r>
        </a:p>
        <a:p>
          <a:pPr lvl="0" algn="ctr" defTabSz="622300">
            <a:lnSpc>
              <a:spcPct val="90000"/>
            </a:lnSpc>
            <a:spcBef>
              <a:spcPct val="0"/>
            </a:spcBef>
            <a:spcAft>
              <a:spcPct val="35000"/>
            </a:spcAft>
          </a:pPr>
          <a:r>
            <a:rPr lang="en-GB" sz="1400" kern="1200"/>
            <a:t>Moderate distress</a:t>
          </a:r>
        </a:p>
      </dsp:txBody>
      <dsp:txXfrm>
        <a:off x="3245558" y="1311610"/>
        <a:ext cx="2687784" cy="681377"/>
      </dsp:txXfrm>
    </dsp:sp>
    <dsp:sp modelId="{6D70DCC3-6A10-4C22-B8D1-2D85AAC6EF7F}">
      <dsp:nvSpPr>
        <dsp:cNvPr id="0" name=""/>
        <dsp:cNvSpPr/>
      </dsp:nvSpPr>
      <dsp:spPr>
        <a:xfrm>
          <a:off x="3208697" y="2124236"/>
          <a:ext cx="2761506" cy="755099"/>
        </a:xfrm>
        <a:prstGeom prst="roundRect">
          <a:avLst/>
        </a:prstGeom>
        <a:solidFill>
          <a:schemeClr val="lt1">
            <a:alpha val="90000"/>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Level 1: </a:t>
          </a:r>
        </a:p>
        <a:p>
          <a:pPr lvl="0" algn="ctr" defTabSz="622300">
            <a:lnSpc>
              <a:spcPct val="90000"/>
            </a:lnSpc>
            <a:spcBef>
              <a:spcPct val="0"/>
            </a:spcBef>
            <a:spcAft>
              <a:spcPct val="35000"/>
            </a:spcAft>
          </a:pPr>
          <a:r>
            <a:rPr lang="en-GB" sz="1400" kern="1200"/>
            <a:t>Mild distress</a:t>
          </a:r>
        </a:p>
      </dsp:txBody>
      <dsp:txXfrm>
        <a:off x="3245558" y="2161097"/>
        <a:ext cx="2687784" cy="681377"/>
      </dsp:txXfrm>
    </dsp:sp>
    <dsp:sp modelId="{AAA9F509-011C-455D-A35C-BEAE928CB436}">
      <dsp:nvSpPr>
        <dsp:cNvPr id="0" name=""/>
        <dsp:cNvSpPr/>
      </dsp:nvSpPr>
      <dsp:spPr>
        <a:xfrm>
          <a:off x="3208697" y="2973722"/>
          <a:ext cx="2761506" cy="755099"/>
        </a:xfrm>
        <a:prstGeom prst="round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Level 0:</a:t>
          </a:r>
        </a:p>
        <a:p>
          <a:pPr lvl="0" algn="ctr" defTabSz="622300">
            <a:lnSpc>
              <a:spcPct val="90000"/>
            </a:lnSpc>
            <a:spcBef>
              <a:spcPct val="0"/>
            </a:spcBef>
            <a:spcAft>
              <a:spcPct val="35000"/>
            </a:spcAft>
          </a:pPr>
          <a:r>
            <a:rPr lang="en-GB" sz="1400" kern="1200"/>
            <a:t>Prevention, meeting basic needs, training and information</a:t>
          </a:r>
        </a:p>
      </dsp:txBody>
      <dsp:txXfrm>
        <a:off x="3245558" y="3010583"/>
        <a:ext cx="2687784" cy="6813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B47EF-FBF9-48F9-BB15-5DE74E013FB6}" type="datetimeFigureOut">
              <a:rPr lang="en-GB" smtClean="0"/>
              <a:t>08/01/2021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8803A-E29E-4AB6-9B5F-000A23837E78}" type="slidenum">
              <a:rPr lang="en-GB" smtClean="0"/>
              <a:t>‹#›</a:t>
            </a:fld>
            <a:endParaRPr lang="en-GB"/>
          </a:p>
        </p:txBody>
      </p:sp>
    </p:spTree>
    <p:extLst>
      <p:ext uri="{BB962C8B-B14F-4D97-AF65-F5344CB8AC3E}">
        <p14:creationId xmlns:p14="http://schemas.microsoft.com/office/powerpoint/2010/main" val="342188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12974-8650-425A-B030-F00FB936616E}" type="slidenum">
              <a:rPr lang="en-GB" smtClean="0"/>
              <a:t>2</a:t>
            </a:fld>
            <a:endParaRPr lang="en-GB"/>
          </a:p>
        </p:txBody>
      </p:sp>
    </p:spTree>
    <p:extLst>
      <p:ext uri="{BB962C8B-B14F-4D97-AF65-F5344CB8AC3E}">
        <p14:creationId xmlns:p14="http://schemas.microsoft.com/office/powerpoint/2010/main" val="344358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Recap – again, all normal feelings.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They may have</a:t>
            </a:r>
            <a:r>
              <a:rPr lang="en-GB" baseline="0" dirty="0"/>
              <a:t> </a:t>
            </a:r>
            <a:r>
              <a:rPr lang="en-GB" dirty="0"/>
              <a:t>neglected physical and psychological self-care as they feel it is not a priority.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May have engaged in avoidant or unhelpful coping (including alcohol).</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b="1" dirty="0"/>
              <a:t>Recovery you will start to notice the final three more: compassion fatigue, exhaustion, and being more emotionally</a:t>
            </a:r>
            <a:r>
              <a:rPr lang="en-GB" b="1" baseline="0" dirty="0"/>
              <a:t> sensitive. </a:t>
            </a:r>
          </a:p>
          <a:p>
            <a:pPr marL="171450" indent="-171450">
              <a:buFont typeface="Arial" panose="020B0604020202020204" pitchFamily="34" charset="0"/>
              <a:buChar char="•"/>
            </a:pPr>
            <a:r>
              <a:rPr lang="en-GB" dirty="0"/>
              <a:t>You</a:t>
            </a:r>
            <a:r>
              <a:rPr lang="en-GB" baseline="0" dirty="0"/>
              <a:t> </a:t>
            </a:r>
            <a:r>
              <a:rPr lang="en-GB" dirty="0"/>
              <a:t>may begin to feel emotionally disconnected from the work, experience compassion fatigue – </a:t>
            </a:r>
            <a:r>
              <a:rPr lang="en-GB" dirty="0">
                <a:solidFill>
                  <a:srgbClr val="FF0000"/>
                </a:solidFill>
              </a:rPr>
              <a:t>TONY where have you</a:t>
            </a:r>
            <a:r>
              <a:rPr lang="en-GB" baseline="0" dirty="0">
                <a:solidFill>
                  <a:srgbClr val="FF0000"/>
                </a:solidFill>
              </a:rPr>
              <a:t> seen this?</a:t>
            </a:r>
            <a:endParaRPr lang="en-GB" dirty="0">
              <a:solidFill>
                <a:srgbClr val="FF0000"/>
              </a:solidFill>
            </a:endParaRPr>
          </a:p>
          <a:p>
            <a:pPr marL="171450" indent="-171450">
              <a:buFont typeface="Arial" panose="020B0604020202020204" pitchFamily="34" charset="0"/>
              <a:buChar char="•"/>
            </a:pPr>
            <a:r>
              <a:rPr lang="en-GB" dirty="0"/>
              <a:t>Stress has a cumulative effect and smaller things trigger reactions. Are people becoming more snappy, or easily upset?</a:t>
            </a:r>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n-GB" b="1" baseline="0" dirty="0"/>
              <a:t>Have you or are you noticing any of these feelings in yourself and others? They are normal reactions.</a:t>
            </a:r>
          </a:p>
          <a:p>
            <a:pPr marL="171450" indent="-171450">
              <a:buFont typeface="Arial" panose="020B0604020202020204" pitchFamily="34" charset="0"/>
              <a:buChar char="•"/>
            </a:pPr>
            <a:r>
              <a:rPr lang="en-GB" b="1" baseline="0" dirty="0"/>
              <a:t>However</a:t>
            </a:r>
          </a:p>
          <a:p>
            <a:pPr marL="171450" indent="-171450">
              <a:buFont typeface="Arial" panose="020B0604020202020204" pitchFamily="34" charset="0"/>
              <a:buChar char="•"/>
            </a:pPr>
            <a:r>
              <a:rPr lang="en-GB" b="1" baseline="0" dirty="0"/>
              <a:t>It will also be at this point that some services may be trying to return, and you’ll be expected again to change how you are working. This is another demand on your resilience at this time</a:t>
            </a:r>
          </a:p>
          <a:p>
            <a:pPr marL="171450" indent="-171450">
              <a:buFont typeface="Arial" panose="020B0604020202020204" pitchFamily="34" charset="0"/>
              <a:buChar char="•"/>
            </a:pPr>
            <a:endParaRPr lang="en-GB" b="1"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Staff with pre-existing vulnerabilities are at higher risker of crisis and suicidality.</a:t>
            </a:r>
          </a:p>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EAEB3761-4527-4F10-A005-BA753A614BDE}" type="slidenum">
              <a:rPr lang="en-GB" smtClean="0"/>
              <a:t>3</a:t>
            </a:fld>
            <a:endParaRPr lang="en-GB"/>
          </a:p>
        </p:txBody>
      </p:sp>
    </p:spTree>
    <p:extLst>
      <p:ext uri="{BB962C8B-B14F-4D97-AF65-F5344CB8AC3E}">
        <p14:creationId xmlns:p14="http://schemas.microsoft.com/office/powerpoint/2010/main" val="22236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As we move into recovery phase, there is a huge spectrum at this point of how we might feel, from positive, to neutral, to quite negative.</a:t>
            </a:r>
          </a:p>
          <a:p>
            <a:pPr marL="171450" indent="-171450">
              <a:buFont typeface="Arial" panose="020B0604020202020204" pitchFamily="34" charset="0"/>
              <a:buChar char="•"/>
            </a:pPr>
            <a:r>
              <a:rPr lang="en-GB" baseline="0" dirty="0"/>
              <a:t>Firstly, there is </a:t>
            </a:r>
            <a:r>
              <a:rPr lang="en-GB" u="sng" baseline="0" dirty="0"/>
              <a:t>time to reflect</a:t>
            </a:r>
            <a:r>
              <a:rPr lang="en-GB" baseline="0" dirty="0"/>
              <a:t>. This is nice! Having space after working very hard. A break in itself. Great. Opportunity to step back.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It can lead to positive reflections like growth, an experience of personal development or a realisation that you can cope with real challenge, but can also lead to negative feelings, and intrusive thoughts. This could include thoughts like - </a:t>
            </a:r>
            <a:r>
              <a:rPr lang="en-GB" dirty="0"/>
              <a:t>what I ‘should’ have done differently and shame or guilt.</a:t>
            </a:r>
            <a:r>
              <a:rPr lang="en-GB" baseline="0" dirty="0"/>
              <a:t> P</a:t>
            </a:r>
            <a:r>
              <a:rPr lang="en-GB" dirty="0"/>
              <a:t>eople may</a:t>
            </a:r>
            <a:r>
              <a:rPr lang="en-GB" baseline="0" dirty="0"/>
              <a:t> have felt</a:t>
            </a:r>
            <a:r>
              <a:rPr lang="en-GB" dirty="0"/>
              <a:t> unable to act or respond within their own moral or ethical code and death and dying may not be handled in the way it usually is (with family etc.).</a:t>
            </a:r>
            <a:r>
              <a:rPr lang="en-GB" baseline="0" dirty="0"/>
              <a:t> We call this moral injury, and is a normal reaction after a crisis event. – TONY TO COMMENT</a:t>
            </a:r>
          </a:p>
          <a:p>
            <a:pPr marL="171450" indent="-171450">
              <a:buFont typeface="Arial" panose="020B0604020202020204" pitchFamily="34" charset="0"/>
              <a:buChar char="•"/>
            </a:pPr>
            <a:r>
              <a:rPr lang="en-GB" dirty="0"/>
              <a:t>Dissonance with a ‘heroes’ narrative may make this harder to disclose problems and may exacerbate distress.</a:t>
            </a:r>
          </a:p>
          <a:p>
            <a:pPr marL="171450" indent="-171450">
              <a:buFont typeface="Arial" panose="020B0604020202020204" pitchFamily="34" charset="0"/>
              <a:buChar char="•"/>
            </a:pPr>
            <a:r>
              <a:rPr lang="en-GB" dirty="0"/>
              <a:t>Others may feel differently about their job and experience resentment towards individuals and towards the organisation.</a:t>
            </a:r>
          </a:p>
          <a:p>
            <a:pPr marL="171450" indent="-171450">
              <a:buFont typeface="Arial" panose="020B0604020202020204" pitchFamily="34" charset="0"/>
              <a:buChar char="•"/>
            </a:pPr>
            <a:r>
              <a:rPr lang="en-GB" dirty="0"/>
              <a:t>Individual difficulties have wider family and social impacts which may further exacerbate these longer term impacts.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indent="-171450">
              <a:buFont typeface="Arial" panose="020B0604020202020204" pitchFamily="34" charset="0"/>
              <a:buChar char="•"/>
            </a:pPr>
            <a:r>
              <a:rPr lang="en-GB" baseline="0" dirty="0"/>
              <a:t>You are not necessarily on one of these ‘paths’ – you can experience positive and negative reflections/thoughts and feel both negative and positive emotions. But as with all of this, the point to make here is that it’s important to reflect on where you’re at.</a:t>
            </a:r>
          </a:p>
          <a:p>
            <a:pPr marL="171450" indent="-171450">
              <a:buFont typeface="Arial" panose="020B0604020202020204" pitchFamily="34" charset="0"/>
              <a:buChar cha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Certain staff may be at risk of chronic psychological difficulties (including but not limited to burnout and post-traumatic stress).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TONY</a:t>
            </a:r>
            <a:r>
              <a:rPr lang="en-GB" baseline="0" dirty="0"/>
              <a:t> - COMMENT</a:t>
            </a:r>
            <a:endParaRPr lang="en-GB" dirty="0"/>
          </a:p>
        </p:txBody>
      </p:sp>
      <p:sp>
        <p:nvSpPr>
          <p:cNvPr id="4" name="Slide Number Placeholder 3"/>
          <p:cNvSpPr>
            <a:spLocks noGrp="1"/>
          </p:cNvSpPr>
          <p:nvPr>
            <p:ph type="sldNum" sz="quarter" idx="10"/>
          </p:nvPr>
        </p:nvSpPr>
        <p:spPr/>
        <p:txBody>
          <a:bodyPr/>
          <a:lstStyle/>
          <a:p>
            <a:fld id="{EAEB3761-4527-4F10-A005-BA753A614BDE}" type="slidenum">
              <a:rPr lang="en-GB" smtClean="0"/>
              <a:t>4</a:t>
            </a:fld>
            <a:endParaRPr lang="en-GB"/>
          </a:p>
        </p:txBody>
      </p:sp>
    </p:spTree>
    <p:extLst>
      <p:ext uri="{BB962C8B-B14F-4D97-AF65-F5344CB8AC3E}">
        <p14:creationId xmlns:p14="http://schemas.microsoft.com/office/powerpoint/2010/main" val="234549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this slide…</a:t>
            </a:r>
          </a:p>
          <a:p>
            <a:endParaRPr lang="en-GB" dirty="0"/>
          </a:p>
          <a:p>
            <a:r>
              <a:rPr lang="en-GB" dirty="0"/>
              <a:t>Tony – what are your take-home messages</a:t>
            </a:r>
          </a:p>
        </p:txBody>
      </p:sp>
      <p:sp>
        <p:nvSpPr>
          <p:cNvPr id="4" name="Slide Number Placeholder 3"/>
          <p:cNvSpPr>
            <a:spLocks noGrp="1"/>
          </p:cNvSpPr>
          <p:nvPr>
            <p:ph type="sldNum" sz="quarter" idx="10"/>
          </p:nvPr>
        </p:nvSpPr>
        <p:spPr/>
        <p:txBody>
          <a:bodyPr/>
          <a:lstStyle/>
          <a:p>
            <a:fld id="{EAEB3761-4527-4F10-A005-BA753A614BDE}" type="slidenum">
              <a:rPr lang="en-GB" smtClean="0"/>
              <a:t>7</a:t>
            </a:fld>
            <a:endParaRPr lang="en-GB"/>
          </a:p>
        </p:txBody>
      </p:sp>
    </p:spTree>
    <p:extLst>
      <p:ext uri="{BB962C8B-B14F-4D97-AF65-F5344CB8AC3E}">
        <p14:creationId xmlns:p14="http://schemas.microsoft.com/office/powerpoint/2010/main" val="269499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34F2FC0E-8461-4403-8608-217E332B5EE3}" type="slidenum">
              <a:rPr lang="en-GB" smtClean="0"/>
              <a:t>8</a:t>
            </a:fld>
            <a:endParaRPr lang="en-GB"/>
          </a:p>
        </p:txBody>
      </p:sp>
    </p:spTree>
    <p:extLst>
      <p:ext uri="{BB962C8B-B14F-4D97-AF65-F5344CB8AC3E}">
        <p14:creationId xmlns:p14="http://schemas.microsoft.com/office/powerpoint/2010/main" val="80844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Remember – this situation is unprecedented; it is okay to not be okay. </a:t>
            </a:r>
          </a:p>
          <a:p>
            <a:pPr marL="171450" indent="-171450">
              <a:buFont typeface="Arial" panose="020B0604020202020204" pitchFamily="34" charset="0"/>
              <a:buChar char="•"/>
            </a:pPr>
            <a:r>
              <a:rPr lang="en-GB" dirty="0"/>
              <a:t>You might have felt absolutely fine until the</a:t>
            </a:r>
            <a:r>
              <a:rPr lang="en-GB" baseline="0" dirty="0"/>
              <a:t> point where things have slowed down, and it might hit you now. That’s ok too. The impact on us could hit us at any point, now or in the longer term future. Important to continue to monitor ourselves and each other.</a:t>
            </a:r>
            <a:endParaRPr lang="en-GB" dirty="0"/>
          </a:p>
          <a:p>
            <a:pPr marL="171450" indent="-171450">
              <a:buFont typeface="Arial" panose="020B0604020202020204" pitchFamily="34" charset="0"/>
              <a:buChar char="•"/>
            </a:pPr>
            <a:r>
              <a:rPr lang="en-GB" dirty="0"/>
              <a:t>Experiencing symptoms of stress doesn’t mean you aren’t up to the job, it means you’re human.</a:t>
            </a:r>
          </a:p>
          <a:p>
            <a:pPr marL="171450" indent="-171450">
              <a:buFont typeface="Arial" panose="020B0604020202020204" pitchFamily="34" charset="0"/>
              <a:buChar char="•"/>
            </a:pPr>
            <a:r>
              <a:rPr lang="en-GB" dirty="0"/>
              <a:t>Resilience – it’s not the </a:t>
            </a:r>
            <a:r>
              <a:rPr lang="en-GB" dirty="0" err="1"/>
              <a:t>absense</a:t>
            </a:r>
            <a:r>
              <a:rPr lang="en-GB" baseline="0" dirty="0"/>
              <a:t> of </a:t>
            </a:r>
            <a:r>
              <a:rPr lang="en-GB" baseline="0" dirty="0" err="1"/>
              <a:t>symtoms</a:t>
            </a:r>
            <a:r>
              <a:rPr lang="en-GB" baseline="0" dirty="0"/>
              <a:t> but its’s about being able to display those symptoms and work through them. Part of this is about acknowledging how this event has impacted upon you, and taking stock at this point. What do you need to do or access to support yourselves and to top up your resilience bank? Especially if we may be heading towards another peak. Is this the key time now to get the rest you need? </a:t>
            </a:r>
          </a:p>
          <a:p>
            <a:pPr marL="171450" indent="-171450">
              <a:buFont typeface="Arial" panose="020B0604020202020204" pitchFamily="34" charset="0"/>
              <a:buChar char="•"/>
            </a:pPr>
            <a:r>
              <a:rPr lang="en-GB" baseline="0" dirty="0"/>
              <a:t>Don’t push negative emotions down because they will only come back later. Seek support. All resources on offer can only work if we each take responsibility for our own self care.</a:t>
            </a:r>
            <a:endParaRPr lang="en-GB" dirty="0"/>
          </a:p>
          <a:p>
            <a:pPr marL="171450" indent="-171450">
              <a:buFont typeface="Arial" panose="020B0604020202020204" pitchFamily="34" charset="0"/>
              <a:buChar char="•"/>
            </a:pPr>
            <a:r>
              <a:rPr lang="en-GB" dirty="0"/>
              <a:t>Marathon not a sprint –</a:t>
            </a:r>
            <a:r>
              <a:rPr lang="en-GB" baseline="0" dirty="0"/>
              <a:t> we could go into another active phase again.</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8712974-8650-425A-B030-F00FB936616E}" type="slidenum">
              <a:rPr lang="en-GB" smtClean="0"/>
              <a:t>9</a:t>
            </a:fld>
            <a:endParaRPr lang="en-GB"/>
          </a:p>
        </p:txBody>
      </p:sp>
    </p:spTree>
    <p:extLst>
      <p:ext uri="{BB962C8B-B14F-4D97-AF65-F5344CB8AC3E}">
        <p14:creationId xmlns:p14="http://schemas.microsoft.com/office/powerpoint/2010/main" val="155786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12974-8650-425A-B030-F00FB936616E}" type="slidenum">
              <a:rPr lang="en-GB" smtClean="0"/>
              <a:t>11</a:t>
            </a:fld>
            <a:endParaRPr lang="en-GB"/>
          </a:p>
        </p:txBody>
      </p:sp>
    </p:spTree>
    <p:extLst>
      <p:ext uri="{BB962C8B-B14F-4D97-AF65-F5344CB8AC3E}">
        <p14:creationId xmlns:p14="http://schemas.microsoft.com/office/powerpoint/2010/main" val="12483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34F2FC0E-8461-4403-8608-217E332B5EE3}" type="slidenum">
              <a:rPr lang="en-GB" smtClean="0"/>
              <a:t>12</a:t>
            </a:fld>
            <a:endParaRPr lang="en-GB"/>
          </a:p>
        </p:txBody>
      </p:sp>
    </p:spTree>
    <p:extLst>
      <p:ext uri="{BB962C8B-B14F-4D97-AF65-F5344CB8AC3E}">
        <p14:creationId xmlns:p14="http://schemas.microsoft.com/office/powerpoint/2010/main" val="223310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FB5515-FA28-46F1-A2CC-E721CAE30B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232241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FB5515-FA28-46F1-A2CC-E721CAE30B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215197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FB5515-FA28-46F1-A2CC-E721CAE30B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317688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FB5515-FA28-46F1-A2CC-E721CAE30B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55225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FB5515-FA28-46F1-A2CC-E721CAE30B27}"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306398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FB5515-FA28-46F1-A2CC-E721CAE30B27}"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403138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FB5515-FA28-46F1-A2CC-E721CAE30B27}"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92165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FB5515-FA28-46F1-A2CC-E721CAE30B27}"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62545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B5515-FA28-46F1-A2CC-E721CAE30B27}"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375028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FB5515-FA28-46F1-A2CC-E721CAE30B27}"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383170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FB5515-FA28-46F1-A2CC-E721CAE30B27}"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D61E1-A4C6-4F04-A4BB-BD81D0FDFB99}" type="slidenum">
              <a:rPr lang="en-GB" smtClean="0"/>
              <a:t>‹#›</a:t>
            </a:fld>
            <a:endParaRPr lang="en-GB"/>
          </a:p>
        </p:txBody>
      </p:sp>
    </p:spTree>
    <p:extLst>
      <p:ext uri="{BB962C8B-B14F-4D97-AF65-F5344CB8AC3E}">
        <p14:creationId xmlns:p14="http://schemas.microsoft.com/office/powerpoint/2010/main" val="317464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B5515-FA28-46F1-A2CC-E721CAE30B27}"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D61E1-A4C6-4F04-A4BB-BD81D0FDFB99}" type="slidenum">
              <a:rPr lang="en-GB" smtClean="0"/>
              <a:t>‹#›</a:t>
            </a:fld>
            <a:endParaRPr lang="en-GB"/>
          </a:p>
        </p:txBody>
      </p:sp>
    </p:spTree>
    <p:extLst>
      <p:ext uri="{BB962C8B-B14F-4D97-AF65-F5344CB8AC3E}">
        <p14:creationId xmlns:p14="http://schemas.microsoft.com/office/powerpoint/2010/main" val="111805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68" y="-105127"/>
            <a:ext cx="916305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657692" y="3497785"/>
            <a:ext cx="8856984" cy="2088232"/>
          </a:xfrm>
        </p:spPr>
        <p:txBody>
          <a:bodyPr>
            <a:normAutofit/>
          </a:bodyPr>
          <a:lstStyle/>
          <a:p>
            <a:r>
              <a:rPr lang="en-GB" sz="2500" dirty="0">
                <a:solidFill>
                  <a:schemeClr val="bg1"/>
                </a:solidFill>
                <a:latin typeface="Tahoma" panose="020B0604030504040204" pitchFamily="34" charset="0"/>
                <a:ea typeface="Tahoma" panose="020B0604030504040204" pitchFamily="34" charset="0"/>
                <a:cs typeface="Tahoma" panose="020B0604030504040204" pitchFamily="34" charset="0"/>
              </a:rPr>
              <a:t>Looking after our MSK staff establishing orthopaedic  services</a:t>
            </a:r>
            <a:br>
              <a:rPr lang="en-GB" sz="25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2500" dirty="0">
                <a:solidFill>
                  <a:schemeClr val="bg1"/>
                </a:solidFill>
                <a:latin typeface="Tahoma" panose="020B0604030504040204" pitchFamily="34" charset="0"/>
                <a:ea typeface="Tahoma" panose="020B0604030504040204" pitchFamily="34" charset="0"/>
                <a:cs typeface="Tahoma" panose="020B0604030504040204" pitchFamily="34" charset="0"/>
              </a:rPr>
              <a:t> in the recovery phase of Covid-19 and beyond</a:t>
            </a:r>
          </a:p>
        </p:txBody>
      </p:sp>
      <p:pic>
        <p:nvPicPr>
          <p:cNvPr id="5" name="Picture 8" descr="C:\Users\clayson_a\Desktop\Wrightington-Hospital-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468" y="2564904"/>
            <a:ext cx="323526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40039" y="5653409"/>
            <a:ext cx="8492291" cy="1200329"/>
          </a:xfrm>
          <a:prstGeom prst="rect">
            <a:avLst/>
          </a:prstGeom>
          <a:noFill/>
        </p:spPr>
        <p:txBody>
          <a:bodyPr wrap="square" rtlCol="0">
            <a:spAutoFit/>
          </a:bodyPr>
          <a:lstStyle/>
          <a:p>
            <a:pPr algn="ctr"/>
            <a:r>
              <a:rPr lang="en-GB" sz="2400" dirty="0"/>
              <a:t>Tony Clayson,  Orthopaedic Surgeon</a:t>
            </a:r>
          </a:p>
          <a:p>
            <a:pPr algn="ctr"/>
            <a:r>
              <a:rPr lang="en-GB" sz="2400" dirty="0"/>
              <a:t>Consultant Lead for Staff Well Being  </a:t>
            </a:r>
          </a:p>
          <a:p>
            <a:pPr algn="ctr"/>
            <a:r>
              <a:rPr lang="en-GB" sz="2400" dirty="0"/>
              <a:t>Wrightington Specialist Orthopaedic Hospital</a:t>
            </a:r>
          </a:p>
        </p:txBody>
      </p:sp>
      <p:sp>
        <p:nvSpPr>
          <p:cNvPr id="7" name="TextBox 6"/>
          <p:cNvSpPr txBox="1"/>
          <p:nvPr/>
        </p:nvSpPr>
        <p:spPr>
          <a:xfrm>
            <a:off x="1657693" y="260648"/>
            <a:ext cx="9010307" cy="1077218"/>
          </a:xfrm>
          <a:prstGeom prst="rect">
            <a:avLst/>
          </a:prstGeom>
          <a:noFill/>
        </p:spPr>
        <p:txBody>
          <a:bodyPr wrap="square" rtlCol="0">
            <a:spAutoFit/>
          </a:bodyPr>
          <a:lstStyle/>
          <a:p>
            <a:pPr algn="ctr"/>
            <a:r>
              <a:rPr lang="en-GB" sz="3200" dirty="0"/>
              <a:t>‘Setting up pastoral care and leading on staff wellbeing during the COVID-19 pandemic’</a:t>
            </a:r>
          </a:p>
        </p:txBody>
      </p:sp>
    </p:spTree>
    <p:extLst>
      <p:ext uri="{BB962C8B-B14F-4D97-AF65-F5344CB8AC3E}">
        <p14:creationId xmlns:p14="http://schemas.microsoft.com/office/powerpoint/2010/main" val="228109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11" y="365125"/>
            <a:ext cx="10755489" cy="1325563"/>
          </a:xfrm>
        </p:spPr>
        <p:txBody>
          <a:bodyPr/>
          <a:lstStyle/>
          <a:p>
            <a:r>
              <a:rPr lang="en-GB" b="1" dirty="0">
                <a:solidFill>
                  <a:schemeClr val="accent5"/>
                </a:solidFill>
              </a:rPr>
              <a:t>Our Mission at Wrightington </a:t>
            </a:r>
            <a:br>
              <a:rPr lang="en-GB" b="1" dirty="0">
                <a:solidFill>
                  <a:schemeClr val="accent5"/>
                </a:solidFill>
              </a:rPr>
            </a:br>
            <a:r>
              <a:rPr lang="en-GB" b="1" dirty="0">
                <a:solidFill>
                  <a:schemeClr val="accent5"/>
                </a:solidFill>
              </a:rPr>
              <a:t>and … how we can support staff</a:t>
            </a:r>
            <a:endParaRPr lang="en-GB" dirty="0"/>
          </a:p>
        </p:txBody>
      </p:sp>
      <p:sp>
        <p:nvSpPr>
          <p:cNvPr id="3" name="Content Placeholder 2"/>
          <p:cNvSpPr>
            <a:spLocks noGrp="1"/>
          </p:cNvSpPr>
          <p:nvPr>
            <p:ph idx="1"/>
          </p:nvPr>
        </p:nvSpPr>
        <p:spPr>
          <a:xfrm>
            <a:off x="598311" y="1825625"/>
            <a:ext cx="11211771" cy="4351338"/>
          </a:xfrm>
        </p:spPr>
        <p:txBody>
          <a:bodyPr>
            <a:normAutofit lnSpcReduction="10000"/>
          </a:bodyPr>
          <a:lstStyle/>
          <a:p>
            <a:r>
              <a:rPr lang="en-GB" b="1" dirty="0"/>
              <a:t>Recognise high incidence of ‘Moral Injury’ in all MSK staff groups</a:t>
            </a:r>
          </a:p>
          <a:p>
            <a:pPr lvl="1"/>
            <a:r>
              <a:rPr lang="en-GB" b="1" dirty="0"/>
              <a:t> UK-wide</a:t>
            </a:r>
          </a:p>
          <a:p>
            <a:endParaRPr lang="en-GB" sz="1500" b="1" dirty="0"/>
          </a:p>
          <a:p>
            <a:r>
              <a:rPr lang="en-GB" b="1" dirty="0"/>
              <a:t>Building a bottom up Health and Wellbeing movement</a:t>
            </a:r>
          </a:p>
          <a:p>
            <a:endParaRPr lang="en-GB" sz="1400" b="1" dirty="0"/>
          </a:p>
          <a:p>
            <a:r>
              <a:rPr lang="en-GB" b="1" dirty="0"/>
              <a:t>Supporting Health &amp; Wellbeing Champions</a:t>
            </a:r>
          </a:p>
          <a:p>
            <a:endParaRPr lang="en-GB" sz="1400" b="1" dirty="0"/>
          </a:p>
          <a:p>
            <a:r>
              <a:rPr lang="en-GB" b="1" dirty="0"/>
              <a:t>Making the workplace a better environment for all our WWL staff</a:t>
            </a:r>
          </a:p>
          <a:p>
            <a:endParaRPr lang="en-GB" sz="1400" b="1" dirty="0"/>
          </a:p>
          <a:p>
            <a:r>
              <a:rPr lang="en-GB" b="1" dirty="0"/>
              <a:t>Committed to fully embed Health &amp; Wellbeing culture into the organisation </a:t>
            </a:r>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225" y="5772912"/>
            <a:ext cx="2742775" cy="112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16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45704" y="0"/>
            <a:ext cx="9163050" cy="6819900"/>
            <a:chOff x="0" y="19050"/>
            <a:chExt cx="9163050" cy="68199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6305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430" t="75162" r="11015" b="16864"/>
            <a:stretch/>
          </p:blipFill>
          <p:spPr bwMode="auto">
            <a:xfrm>
              <a:off x="683568" y="4653136"/>
              <a:ext cx="5184576" cy="106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1668016" y="620689"/>
            <a:ext cx="8964488" cy="492443"/>
          </a:xfrm>
          <a:prstGeom prst="rect">
            <a:avLst/>
          </a:prstGeom>
          <a:noFill/>
        </p:spPr>
        <p:txBody>
          <a:bodyPr wrap="square" rtlCol="0">
            <a:spAutoFit/>
          </a:bodyPr>
          <a:lstStyle/>
          <a:p>
            <a:pPr algn="ctr"/>
            <a:r>
              <a:rPr lang="en-GB" sz="2600" b="1" dirty="0">
                <a:solidFill>
                  <a:schemeClr val="bg1"/>
                </a:solidFill>
                <a:latin typeface="Tahoma" panose="020B0604030504040204" pitchFamily="34" charset="0"/>
                <a:ea typeface="Tahoma" panose="020B0604030504040204" pitchFamily="34" charset="0"/>
                <a:cs typeface="Tahoma" panose="020B0604030504040204" pitchFamily="34" charset="0"/>
              </a:rPr>
              <a:t>WWL: Psychological Support for the next 12 months</a:t>
            </a:r>
          </a:p>
        </p:txBody>
      </p:sp>
      <p:graphicFrame>
        <p:nvGraphicFramePr>
          <p:cNvPr id="9" name="Diagram 8"/>
          <p:cNvGraphicFramePr/>
          <p:nvPr/>
        </p:nvGraphicFramePr>
        <p:xfrm>
          <a:off x="4513942" y="1988840"/>
          <a:ext cx="7054666"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2"/>
          <p:cNvSpPr>
            <a:spLocks noGrp="1"/>
          </p:cNvSpPr>
          <p:nvPr>
            <p:ph idx="1"/>
          </p:nvPr>
        </p:nvSpPr>
        <p:spPr>
          <a:xfrm>
            <a:off x="1919535" y="1222506"/>
            <a:ext cx="4978805" cy="5052173"/>
          </a:xfrm>
        </p:spPr>
        <p:txBody>
          <a:bodyPr>
            <a:normAutofit fontScale="85000" lnSpcReduction="20000"/>
          </a:bodyPr>
          <a:lstStyle/>
          <a:p>
            <a:pPr marL="0" indent="0">
              <a:buNone/>
            </a:pPr>
            <a:r>
              <a:rPr lang="en-GB" dirty="0">
                <a:latin typeface="Tahoma" panose="020B0604030504040204" pitchFamily="34" charset="0"/>
                <a:ea typeface="Tahoma" panose="020B0604030504040204" pitchFamily="34" charset="0"/>
                <a:cs typeface="Tahoma" panose="020B0604030504040204" pitchFamily="34" charset="0"/>
              </a:rPr>
              <a:t>Investment in Steps 4 Wellness / OH psychological support services</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Clinical wellbeing leads and wellbeing champions, providing psychological first aid </a:t>
            </a:r>
          </a:p>
          <a:p>
            <a:pPr lvl="1"/>
            <a:endParaRPr lang="en-GB" dirty="0">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More advice/support available for managers</a:t>
            </a:r>
          </a:p>
          <a:p>
            <a:pPr lvl="1"/>
            <a:endParaRPr lang="en-GB" dirty="0">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Continue Steps of Support  rooms </a:t>
            </a:r>
          </a:p>
          <a:p>
            <a:pPr marL="457200" lvl="1"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Clinical psychologists, wellbeing practitioners, psychological support assistants, counsellors and CBT practitioners.</a:t>
            </a:r>
          </a:p>
          <a:p>
            <a:pPr lvl="1"/>
            <a:endParaRPr lang="en-GB" dirty="0">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Set up new services to support the recovery process (Schwartz Rounds)</a:t>
            </a:r>
          </a:p>
          <a:p>
            <a:pPr lvl="1"/>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09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1908" y="1257111"/>
            <a:ext cx="6190456" cy="464066"/>
          </a:xfrm>
        </p:spPr>
        <p:txBody>
          <a:bodyPr>
            <a:normAutofit fontScale="90000"/>
          </a:bodyPr>
          <a:lstStyle/>
          <a:p>
            <a:r>
              <a:rPr lang="en-GB" sz="2800" dirty="0">
                <a:solidFill>
                  <a:schemeClr val="accent3">
                    <a:lumMod val="50000"/>
                  </a:schemeClr>
                </a:solidFill>
                <a:latin typeface="Arial" panose="020B0604020202020204" pitchFamily="34" charset="0"/>
                <a:cs typeface="Arial" panose="020B0604020202020204" pitchFamily="34" charset="0"/>
              </a:rPr>
              <a:t>Trust Executive Board</a:t>
            </a:r>
            <a:endParaRPr lang="en-GB" sz="2800" dirty="0">
              <a:solidFill>
                <a:srgbClr val="7030A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03512" y="2232685"/>
            <a:ext cx="3888432" cy="792088"/>
          </a:xfrm>
        </p:spPr>
        <p:txBody>
          <a:bodyPr>
            <a:normAutofit fontScale="77500" lnSpcReduction="20000"/>
          </a:bodyPr>
          <a:lstStyle/>
          <a:p>
            <a:endParaRPr lang="en-GB" sz="8000" dirty="0">
              <a:solidFill>
                <a:srgbClr val="F030C7"/>
              </a:solidFill>
              <a:latin typeface="Arial" panose="020B0604020202020204" pitchFamily="34" charset="0"/>
              <a:cs typeface="Arial" panose="020B0604020202020204" pitchFamily="34" charset="0"/>
            </a:endParaRPr>
          </a:p>
          <a:p>
            <a:endParaRPr lang="en-GB" sz="8000" dirty="0">
              <a:solidFill>
                <a:srgbClr val="F030C7"/>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960" y="5961133"/>
            <a:ext cx="1701433" cy="74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176" y="332656"/>
            <a:ext cx="2627784" cy="962184"/>
          </a:xfrm>
          <a:prstGeom prst="rect">
            <a:avLst/>
          </a:prstGeom>
        </p:spPr>
      </p:pic>
      <p:sp>
        <p:nvSpPr>
          <p:cNvPr id="6" name="TextBox 5"/>
          <p:cNvSpPr txBox="1"/>
          <p:nvPr/>
        </p:nvSpPr>
        <p:spPr>
          <a:xfrm>
            <a:off x="1703511" y="153351"/>
            <a:ext cx="9236237" cy="1077218"/>
          </a:xfrm>
          <a:prstGeom prst="rect">
            <a:avLst/>
          </a:prstGeom>
          <a:noFill/>
        </p:spPr>
        <p:txBody>
          <a:bodyPr wrap="square" rtlCol="0">
            <a:spAutoFit/>
          </a:bodyPr>
          <a:lstStyle/>
          <a:p>
            <a:pPr algn="ctr"/>
            <a:r>
              <a:rPr lang="en-GB" sz="3200" b="1" dirty="0">
                <a:solidFill>
                  <a:srgbClr val="0070C0"/>
                </a:solidFill>
                <a:latin typeface="Tahoma" panose="020B0604030504040204" pitchFamily="34" charset="0"/>
                <a:ea typeface="Tahoma" panose="020B0604030504040204" pitchFamily="34" charset="0"/>
                <a:cs typeface="Tahoma" panose="020B0604030504040204" pitchFamily="34" charset="0"/>
              </a:rPr>
              <a:t>WWL Response for MSK Staff </a:t>
            </a:r>
          </a:p>
          <a:p>
            <a:pPr algn="ctr"/>
            <a:r>
              <a:rPr lang="en-GB" sz="3200" b="1" dirty="0">
                <a:solidFill>
                  <a:srgbClr val="0070C0"/>
                </a:solidFill>
                <a:latin typeface="Tahoma" panose="020B0604030504040204" pitchFamily="34" charset="0"/>
                <a:ea typeface="Tahoma" panose="020B0604030504040204" pitchFamily="34" charset="0"/>
                <a:cs typeface="Tahoma" panose="020B0604030504040204" pitchFamily="34" charset="0"/>
              </a:rPr>
              <a:t>A unique structure </a:t>
            </a:r>
          </a:p>
        </p:txBody>
      </p:sp>
      <p:sp>
        <p:nvSpPr>
          <p:cNvPr id="8" name="Subtitle 2"/>
          <p:cNvSpPr txBox="1">
            <a:spLocks/>
          </p:cNvSpPr>
          <p:nvPr/>
        </p:nvSpPr>
        <p:spPr>
          <a:xfrm>
            <a:off x="1855912" y="2385085"/>
            <a:ext cx="2799928" cy="79208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8000">
              <a:solidFill>
                <a:srgbClr val="F030C7"/>
              </a:solidFill>
              <a:latin typeface="Arial" panose="020B0604020202020204" pitchFamily="34" charset="0"/>
              <a:cs typeface="Arial" panose="020B0604020202020204" pitchFamily="34" charset="0"/>
            </a:endParaRPr>
          </a:p>
          <a:p>
            <a:endParaRPr lang="en-GB" sz="8000" dirty="0">
              <a:solidFill>
                <a:srgbClr val="F030C7"/>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1703512" y="2088669"/>
            <a:ext cx="3600400" cy="79208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8000">
              <a:solidFill>
                <a:srgbClr val="F030C7"/>
              </a:solidFill>
              <a:latin typeface="Arial" panose="020B0604020202020204" pitchFamily="34" charset="0"/>
              <a:cs typeface="Arial" panose="020B0604020202020204" pitchFamily="34" charset="0"/>
            </a:endParaRPr>
          </a:p>
          <a:p>
            <a:endParaRPr lang="en-GB" sz="8000" dirty="0">
              <a:solidFill>
                <a:srgbClr val="F030C7"/>
              </a:solidFill>
              <a:latin typeface="Arial" panose="020B0604020202020204" pitchFamily="34" charset="0"/>
              <a:cs typeface="Arial" panose="020B0604020202020204" pitchFamily="34" charset="0"/>
            </a:endParaRPr>
          </a:p>
        </p:txBody>
      </p:sp>
      <p:sp>
        <p:nvSpPr>
          <p:cNvPr id="7" name="TextBox 6"/>
          <p:cNvSpPr txBox="1"/>
          <p:nvPr/>
        </p:nvSpPr>
        <p:spPr>
          <a:xfrm>
            <a:off x="2740909" y="2078098"/>
            <a:ext cx="3040018" cy="646331"/>
          </a:xfrm>
          <a:prstGeom prst="rect">
            <a:avLst/>
          </a:prstGeom>
          <a:noFill/>
        </p:spPr>
        <p:txBody>
          <a:bodyPr wrap="square" rtlCol="0">
            <a:spAutoFit/>
          </a:bodyPr>
          <a:lstStyle/>
          <a:p>
            <a:r>
              <a:rPr lang="en-GB" dirty="0"/>
              <a:t>HR / Organisational Development Team</a:t>
            </a:r>
          </a:p>
        </p:txBody>
      </p:sp>
      <p:sp>
        <p:nvSpPr>
          <p:cNvPr id="11" name="TextBox 10"/>
          <p:cNvSpPr txBox="1"/>
          <p:nvPr/>
        </p:nvSpPr>
        <p:spPr>
          <a:xfrm>
            <a:off x="7107844" y="2241412"/>
            <a:ext cx="2736304" cy="369332"/>
          </a:xfrm>
          <a:prstGeom prst="rect">
            <a:avLst/>
          </a:prstGeom>
          <a:noFill/>
        </p:spPr>
        <p:txBody>
          <a:bodyPr wrap="square" rtlCol="0">
            <a:spAutoFit/>
          </a:bodyPr>
          <a:lstStyle/>
          <a:p>
            <a:r>
              <a:rPr lang="en-GB" dirty="0"/>
              <a:t>Workforce Committee</a:t>
            </a:r>
          </a:p>
        </p:txBody>
      </p:sp>
      <p:sp>
        <p:nvSpPr>
          <p:cNvPr id="12" name="TextBox 11"/>
          <p:cNvSpPr txBox="1"/>
          <p:nvPr/>
        </p:nvSpPr>
        <p:spPr>
          <a:xfrm>
            <a:off x="3988202" y="2990104"/>
            <a:ext cx="4052015" cy="369332"/>
          </a:xfrm>
          <a:prstGeom prst="rect">
            <a:avLst/>
          </a:prstGeom>
          <a:noFill/>
        </p:spPr>
        <p:txBody>
          <a:bodyPr wrap="square" rtlCol="0">
            <a:spAutoFit/>
          </a:bodyPr>
          <a:lstStyle/>
          <a:p>
            <a:r>
              <a:rPr lang="en-GB" dirty="0"/>
              <a:t>Staff Engagement/Steps4Wellness Team</a:t>
            </a:r>
          </a:p>
        </p:txBody>
      </p:sp>
      <p:sp>
        <p:nvSpPr>
          <p:cNvPr id="16" name="TextBox 15"/>
          <p:cNvSpPr txBox="1"/>
          <p:nvPr/>
        </p:nvSpPr>
        <p:spPr>
          <a:xfrm>
            <a:off x="2891644" y="4258565"/>
            <a:ext cx="1800200" cy="369332"/>
          </a:xfrm>
          <a:prstGeom prst="rect">
            <a:avLst/>
          </a:prstGeom>
          <a:noFill/>
        </p:spPr>
        <p:txBody>
          <a:bodyPr wrap="square" rtlCol="0">
            <a:spAutoFit/>
          </a:bodyPr>
          <a:lstStyle/>
          <a:p>
            <a:r>
              <a:rPr lang="en-GB" dirty="0"/>
              <a:t>Nursing</a:t>
            </a:r>
          </a:p>
        </p:txBody>
      </p:sp>
      <p:sp>
        <p:nvSpPr>
          <p:cNvPr id="17" name="TextBox 16"/>
          <p:cNvSpPr txBox="1"/>
          <p:nvPr/>
        </p:nvSpPr>
        <p:spPr>
          <a:xfrm>
            <a:off x="4132217" y="4249749"/>
            <a:ext cx="1800200" cy="369332"/>
          </a:xfrm>
          <a:prstGeom prst="rect">
            <a:avLst/>
          </a:prstGeom>
          <a:noFill/>
        </p:spPr>
        <p:txBody>
          <a:bodyPr wrap="square" rtlCol="0">
            <a:spAutoFit/>
          </a:bodyPr>
          <a:lstStyle/>
          <a:p>
            <a:r>
              <a:rPr lang="en-GB" dirty="0"/>
              <a:t>AHP’s</a:t>
            </a:r>
          </a:p>
        </p:txBody>
      </p:sp>
      <p:sp>
        <p:nvSpPr>
          <p:cNvPr id="18" name="TextBox 17"/>
          <p:cNvSpPr txBox="1"/>
          <p:nvPr/>
        </p:nvSpPr>
        <p:spPr>
          <a:xfrm>
            <a:off x="5288018" y="4274343"/>
            <a:ext cx="1800200" cy="369332"/>
          </a:xfrm>
          <a:prstGeom prst="rect">
            <a:avLst/>
          </a:prstGeom>
          <a:noFill/>
        </p:spPr>
        <p:txBody>
          <a:bodyPr wrap="square" rtlCol="0">
            <a:spAutoFit/>
          </a:bodyPr>
          <a:lstStyle/>
          <a:p>
            <a:r>
              <a:rPr lang="en-GB" dirty="0"/>
              <a:t>Non Clinical</a:t>
            </a:r>
          </a:p>
        </p:txBody>
      </p:sp>
      <p:sp>
        <p:nvSpPr>
          <p:cNvPr id="19" name="TextBox 18"/>
          <p:cNvSpPr txBox="1"/>
          <p:nvPr/>
        </p:nvSpPr>
        <p:spPr>
          <a:xfrm>
            <a:off x="6780076" y="4267559"/>
            <a:ext cx="1800200" cy="369332"/>
          </a:xfrm>
          <a:prstGeom prst="rect">
            <a:avLst/>
          </a:prstGeom>
          <a:noFill/>
        </p:spPr>
        <p:txBody>
          <a:bodyPr wrap="square" rtlCol="0">
            <a:spAutoFit/>
          </a:bodyPr>
          <a:lstStyle/>
          <a:p>
            <a:r>
              <a:rPr lang="en-GB" dirty="0"/>
              <a:t>Non Clinical</a:t>
            </a:r>
          </a:p>
        </p:txBody>
      </p:sp>
      <p:sp>
        <p:nvSpPr>
          <p:cNvPr id="20" name="TextBox 19"/>
          <p:cNvSpPr txBox="1"/>
          <p:nvPr/>
        </p:nvSpPr>
        <p:spPr>
          <a:xfrm>
            <a:off x="8400256" y="4240835"/>
            <a:ext cx="1800200" cy="369332"/>
          </a:xfrm>
          <a:prstGeom prst="rect">
            <a:avLst/>
          </a:prstGeom>
          <a:noFill/>
        </p:spPr>
        <p:txBody>
          <a:bodyPr wrap="square" rtlCol="0">
            <a:spAutoFit/>
          </a:bodyPr>
          <a:lstStyle/>
          <a:p>
            <a:r>
              <a:rPr lang="en-GB" dirty="0"/>
              <a:t>Non Clinical</a:t>
            </a:r>
          </a:p>
        </p:txBody>
      </p:sp>
      <p:sp>
        <p:nvSpPr>
          <p:cNvPr id="15" name="TextBox 14"/>
          <p:cNvSpPr txBox="1"/>
          <p:nvPr/>
        </p:nvSpPr>
        <p:spPr>
          <a:xfrm>
            <a:off x="3480772" y="5174704"/>
            <a:ext cx="7350506" cy="648790"/>
          </a:xfrm>
          <a:prstGeom prst="rect">
            <a:avLst/>
          </a:prstGeom>
          <a:noFill/>
        </p:spPr>
        <p:txBody>
          <a:bodyPr wrap="square" rtlCol="0">
            <a:spAutoFit/>
          </a:bodyPr>
          <a:lstStyle/>
          <a:p>
            <a:r>
              <a:rPr lang="en-GB" dirty="0"/>
              <a:t>Steps4Wellness Champions : 80-100 across Trust – active recruitment</a:t>
            </a:r>
          </a:p>
          <a:p>
            <a:r>
              <a:rPr lang="en-GB" dirty="0">
                <a:solidFill>
                  <a:srgbClr val="FF0000"/>
                </a:solidFill>
              </a:rPr>
              <a:t>Wrightington – 12 to date : Medical (3) ,Physio (5), Admin (4)</a:t>
            </a:r>
          </a:p>
        </p:txBody>
      </p:sp>
      <p:sp>
        <p:nvSpPr>
          <p:cNvPr id="21" name="Rectangle 20"/>
          <p:cNvSpPr/>
          <p:nvPr/>
        </p:nvSpPr>
        <p:spPr>
          <a:xfrm>
            <a:off x="3816069" y="1306363"/>
            <a:ext cx="3960440" cy="6830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703512" y="4267560"/>
            <a:ext cx="900100" cy="348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891644" y="4274343"/>
            <a:ext cx="90010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115781" y="4274344"/>
            <a:ext cx="693983" cy="342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303912" y="4274343"/>
            <a:ext cx="122413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780076" y="4258565"/>
            <a:ext cx="1260140" cy="378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400255" y="4240835"/>
            <a:ext cx="1306052" cy="387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781908" y="2112957"/>
            <a:ext cx="1909936" cy="554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176120" y="2156968"/>
            <a:ext cx="2124236" cy="488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079776" y="3024774"/>
            <a:ext cx="3744416" cy="334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Rectangle 1024"/>
          <p:cNvSpPr/>
          <p:nvPr/>
        </p:nvSpPr>
        <p:spPr>
          <a:xfrm>
            <a:off x="3336209" y="5186130"/>
            <a:ext cx="6702227"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Arrow: Down 1026"/>
          <p:cNvSpPr/>
          <p:nvPr/>
        </p:nvSpPr>
        <p:spPr>
          <a:xfrm>
            <a:off x="5877136" y="3359437"/>
            <a:ext cx="189804" cy="381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8" name="Arrow: Down 1027"/>
          <p:cNvSpPr/>
          <p:nvPr/>
        </p:nvSpPr>
        <p:spPr>
          <a:xfrm>
            <a:off x="4462772" y="2667883"/>
            <a:ext cx="193069" cy="356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Arrow: Down 1028"/>
          <p:cNvSpPr/>
          <p:nvPr/>
        </p:nvSpPr>
        <p:spPr>
          <a:xfrm>
            <a:off x="7410146" y="2645015"/>
            <a:ext cx="198022" cy="379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Arrow: Left-Right 1029"/>
          <p:cNvSpPr/>
          <p:nvPr/>
        </p:nvSpPr>
        <p:spPr>
          <a:xfrm>
            <a:off x="4691844" y="2385086"/>
            <a:ext cx="2484276" cy="2256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0" name="Straight Arrow Connector 1039"/>
          <p:cNvCxnSpPr>
            <a:stCxn id="25" idx="2"/>
          </p:cNvCxnSpPr>
          <p:nvPr/>
        </p:nvCxnSpPr>
        <p:spPr>
          <a:xfrm>
            <a:off x="5915980" y="4643676"/>
            <a:ext cx="0" cy="5691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22" idx="2"/>
          </p:cNvCxnSpPr>
          <p:nvPr/>
        </p:nvCxnSpPr>
        <p:spPr>
          <a:xfrm>
            <a:off x="2153563" y="4616470"/>
            <a:ext cx="1182647" cy="5963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23" idx="2"/>
          </p:cNvCxnSpPr>
          <p:nvPr/>
        </p:nvCxnSpPr>
        <p:spPr>
          <a:xfrm>
            <a:off x="3341694" y="4643676"/>
            <a:ext cx="594066" cy="5691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a:stCxn id="24" idx="2"/>
          </p:cNvCxnSpPr>
          <p:nvPr/>
        </p:nvCxnSpPr>
        <p:spPr>
          <a:xfrm flipH="1">
            <a:off x="4462772" y="4616470"/>
            <a:ext cx="1" cy="5963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9" name="Straight Arrow Connector 1048"/>
          <p:cNvCxnSpPr>
            <a:stCxn id="26" idx="2"/>
          </p:cNvCxnSpPr>
          <p:nvPr/>
        </p:nvCxnSpPr>
        <p:spPr>
          <a:xfrm>
            <a:off x="7410146" y="4636892"/>
            <a:ext cx="0" cy="5759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a:stCxn id="27" idx="2"/>
          </p:cNvCxnSpPr>
          <p:nvPr/>
        </p:nvCxnSpPr>
        <p:spPr>
          <a:xfrm flipH="1">
            <a:off x="8688289" y="4627898"/>
            <a:ext cx="364993" cy="5849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2" name="TextBox 1051"/>
          <p:cNvSpPr txBox="1"/>
          <p:nvPr/>
        </p:nvSpPr>
        <p:spPr>
          <a:xfrm>
            <a:off x="3718472" y="6077345"/>
            <a:ext cx="6268428" cy="584775"/>
          </a:xfrm>
          <a:prstGeom prst="rect">
            <a:avLst/>
          </a:prstGeom>
          <a:noFill/>
        </p:spPr>
        <p:txBody>
          <a:bodyPr wrap="square" rtlCol="0">
            <a:spAutoFit/>
          </a:bodyPr>
          <a:lstStyle/>
          <a:p>
            <a:r>
              <a:rPr lang="en-GB" sz="3200" b="1" dirty="0">
                <a:solidFill>
                  <a:srgbClr val="FF0000"/>
                </a:solidFill>
              </a:rPr>
              <a:t>Dynamic Long term role model !</a:t>
            </a:r>
          </a:p>
        </p:txBody>
      </p:sp>
      <p:sp>
        <p:nvSpPr>
          <p:cNvPr id="1054" name="TextBox 1053"/>
          <p:cNvSpPr txBox="1"/>
          <p:nvPr/>
        </p:nvSpPr>
        <p:spPr>
          <a:xfrm>
            <a:off x="4092873" y="3741199"/>
            <a:ext cx="4052015" cy="369332"/>
          </a:xfrm>
          <a:prstGeom prst="rect">
            <a:avLst/>
          </a:prstGeom>
          <a:noFill/>
        </p:spPr>
        <p:txBody>
          <a:bodyPr wrap="square" rtlCol="0">
            <a:spAutoFit/>
          </a:bodyPr>
          <a:lstStyle/>
          <a:p>
            <a:r>
              <a:rPr lang="en-GB" dirty="0"/>
              <a:t>Steps4Wellness Leads (6 Senior Staff)</a:t>
            </a:r>
          </a:p>
        </p:txBody>
      </p:sp>
      <p:sp>
        <p:nvSpPr>
          <p:cNvPr id="1055" name="Rectangle 1054"/>
          <p:cNvSpPr/>
          <p:nvPr/>
        </p:nvSpPr>
        <p:spPr>
          <a:xfrm>
            <a:off x="4079776" y="3741199"/>
            <a:ext cx="374441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TextBox 1055"/>
          <p:cNvSpPr txBox="1"/>
          <p:nvPr/>
        </p:nvSpPr>
        <p:spPr>
          <a:xfrm>
            <a:off x="8238238" y="3741199"/>
            <a:ext cx="2178242" cy="369332"/>
          </a:xfrm>
          <a:prstGeom prst="rect">
            <a:avLst/>
          </a:prstGeom>
          <a:noFill/>
        </p:spPr>
        <p:txBody>
          <a:bodyPr wrap="square" rtlCol="0">
            <a:spAutoFit/>
          </a:bodyPr>
          <a:lstStyle/>
          <a:p>
            <a:r>
              <a:rPr lang="en-GB" dirty="0"/>
              <a:t>Walkabouts</a:t>
            </a:r>
          </a:p>
        </p:txBody>
      </p:sp>
      <p:sp>
        <p:nvSpPr>
          <p:cNvPr id="1057" name="Rectangle 1056"/>
          <p:cNvSpPr/>
          <p:nvPr/>
        </p:nvSpPr>
        <p:spPr>
          <a:xfrm>
            <a:off x="8238238" y="3741199"/>
            <a:ext cx="1386154"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Arrow: Right 1057"/>
          <p:cNvSpPr/>
          <p:nvPr/>
        </p:nvSpPr>
        <p:spPr>
          <a:xfrm>
            <a:off x="7824192" y="3855740"/>
            <a:ext cx="41404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03512" y="4274343"/>
            <a:ext cx="1026115" cy="369332"/>
          </a:xfrm>
          <a:prstGeom prst="rect">
            <a:avLst/>
          </a:prstGeom>
          <a:noFill/>
        </p:spPr>
        <p:txBody>
          <a:bodyPr wrap="square" rtlCol="0">
            <a:spAutoFit/>
          </a:bodyPr>
          <a:lstStyle/>
          <a:p>
            <a:r>
              <a:rPr lang="en-GB" dirty="0"/>
              <a:t>Medical</a:t>
            </a: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84083" y="2466606"/>
            <a:ext cx="692085" cy="1143538"/>
          </a:xfrm>
          <a:prstGeom prst="rect">
            <a:avLst/>
          </a:prstGeom>
        </p:spPr>
      </p:pic>
      <p:sp>
        <p:nvSpPr>
          <p:cNvPr id="13" name="TextBox 12"/>
          <p:cNvSpPr txBox="1"/>
          <p:nvPr/>
        </p:nvSpPr>
        <p:spPr>
          <a:xfrm>
            <a:off x="494065" y="3624620"/>
            <a:ext cx="2199557" cy="646331"/>
          </a:xfrm>
          <a:prstGeom prst="rect">
            <a:avLst/>
          </a:prstGeom>
          <a:noFill/>
          <a:ln>
            <a:solidFill>
              <a:schemeClr val="tx1"/>
            </a:solidFill>
          </a:ln>
        </p:spPr>
        <p:txBody>
          <a:bodyPr wrap="square" rtlCol="0">
            <a:spAutoFit/>
          </a:bodyPr>
          <a:lstStyle/>
          <a:p>
            <a:r>
              <a:rPr lang="en-GB" dirty="0"/>
              <a:t>Consultant Lead for Staff Well Being</a:t>
            </a:r>
          </a:p>
        </p:txBody>
      </p:sp>
      <p:sp>
        <p:nvSpPr>
          <p:cNvPr id="14" name="Arrow: Right 13"/>
          <p:cNvSpPr/>
          <p:nvPr/>
        </p:nvSpPr>
        <p:spPr>
          <a:xfrm>
            <a:off x="2729627" y="3855740"/>
            <a:ext cx="13010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74293" y="2297241"/>
            <a:ext cx="3038329" cy="269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75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
            <a:ext cx="916305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75720" y="620689"/>
            <a:ext cx="5400600" cy="492443"/>
          </a:xfrm>
          <a:prstGeom prst="rect">
            <a:avLst/>
          </a:prstGeom>
          <a:noFill/>
        </p:spPr>
        <p:txBody>
          <a:bodyPr wrap="square" rtlCol="0">
            <a:spAutoFit/>
          </a:bodyPr>
          <a:lstStyle/>
          <a:p>
            <a:pPr algn="ctr"/>
            <a:r>
              <a:rPr lang="en-GB" sz="2600" b="1" dirty="0">
                <a:solidFill>
                  <a:schemeClr val="bg1"/>
                </a:solidFill>
                <a:latin typeface="Tahoma" panose="020B0604030504040204" pitchFamily="34" charset="0"/>
                <a:ea typeface="Tahoma" panose="020B0604030504040204" pitchFamily="34" charset="0"/>
                <a:cs typeface="Tahoma" panose="020B0604030504040204" pitchFamily="34" charset="0"/>
              </a:rPr>
              <a:t>Aims</a:t>
            </a:r>
          </a:p>
        </p:txBody>
      </p:sp>
      <p:sp>
        <p:nvSpPr>
          <p:cNvPr id="8" name="Content Placeholder 2"/>
          <p:cNvSpPr>
            <a:spLocks noGrp="1"/>
          </p:cNvSpPr>
          <p:nvPr>
            <p:ph idx="1"/>
          </p:nvPr>
        </p:nvSpPr>
        <p:spPr>
          <a:xfrm>
            <a:off x="1981200" y="1600200"/>
            <a:ext cx="8507288" cy="4925144"/>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Why are psychological needs important right now?</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Recap: psychological responses in the active phase</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Psychological responses and  responding appropriately  in the recovery phase</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Our MSK staff challenges – ‘Moral Injury’</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WWL plans to support staff over the next 12 months</a:t>
            </a:r>
          </a:p>
        </p:txBody>
      </p:sp>
    </p:spTree>
    <p:extLst>
      <p:ext uri="{BB962C8B-B14F-4D97-AF65-F5344CB8AC3E}">
        <p14:creationId xmlns:p14="http://schemas.microsoft.com/office/powerpoint/2010/main" val="160426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9525"/>
            <a:ext cx="910590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3050" y="652627"/>
            <a:ext cx="8945438" cy="430887"/>
          </a:xfrm>
          <a:prstGeom prst="rect">
            <a:avLst/>
          </a:prstGeom>
          <a:noFill/>
        </p:spPr>
        <p:txBody>
          <a:bodyPr wrap="square" rtlCol="0">
            <a:spAutoFit/>
          </a:bodyPr>
          <a:lstStyle/>
          <a:p>
            <a:pPr algn="ctr"/>
            <a:r>
              <a:rPr lang="en-GB" sz="2200" b="1" dirty="0">
                <a:solidFill>
                  <a:schemeClr val="bg1"/>
                </a:solidFill>
                <a:latin typeface="Tahoma" panose="020B0604030504040204" pitchFamily="34" charset="0"/>
                <a:ea typeface="Tahoma" panose="020B0604030504040204" pitchFamily="34" charset="0"/>
                <a:cs typeface="Tahoma" panose="020B0604030504040204" pitchFamily="34" charset="0"/>
              </a:rPr>
              <a:t>Recap: Normal psychological responses in the active phase </a:t>
            </a:r>
          </a:p>
        </p:txBody>
      </p:sp>
      <p:sp>
        <p:nvSpPr>
          <p:cNvPr id="5" name="Oval 4"/>
          <p:cNvSpPr/>
          <p:nvPr/>
        </p:nvSpPr>
        <p:spPr>
          <a:xfrm>
            <a:off x="4426074" y="5733256"/>
            <a:ext cx="6222876" cy="1124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575720" y="4077072"/>
            <a:ext cx="22322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9648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406" y="0"/>
            <a:ext cx="9188645"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118" y="491254"/>
            <a:ext cx="8945438" cy="769441"/>
          </a:xfrm>
          <a:prstGeom prst="rect">
            <a:avLst/>
          </a:prstGeom>
          <a:noFill/>
        </p:spPr>
        <p:txBody>
          <a:bodyPr wrap="square" rtlCol="0">
            <a:spAutoFit/>
          </a:bodyPr>
          <a:lstStyle/>
          <a:p>
            <a:pPr algn="ctr"/>
            <a:r>
              <a:rPr lang="en-GB" sz="2200" b="1" dirty="0">
                <a:solidFill>
                  <a:schemeClr val="bg1"/>
                </a:solidFill>
                <a:latin typeface="Tahoma" panose="020B0604030504040204" pitchFamily="34" charset="0"/>
                <a:ea typeface="Tahoma" panose="020B0604030504040204" pitchFamily="34" charset="0"/>
                <a:cs typeface="Tahoma" panose="020B0604030504040204" pitchFamily="34" charset="0"/>
              </a:rPr>
              <a:t> Possible psychological responses in the recovery phase and beyond  </a:t>
            </a:r>
          </a:p>
        </p:txBody>
      </p:sp>
      <p:sp>
        <p:nvSpPr>
          <p:cNvPr id="6" name="TextBox 5"/>
          <p:cNvSpPr txBox="1"/>
          <p:nvPr/>
        </p:nvSpPr>
        <p:spPr>
          <a:xfrm>
            <a:off x="6916538" y="2708920"/>
            <a:ext cx="2448272" cy="523220"/>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DIFFICULTY WITH THE ‘HEROES’ NARRATIVE</a:t>
            </a:r>
          </a:p>
        </p:txBody>
      </p:sp>
      <p:sp>
        <p:nvSpPr>
          <p:cNvPr id="26" name="TextBox 25"/>
          <p:cNvSpPr txBox="1"/>
          <p:nvPr/>
        </p:nvSpPr>
        <p:spPr>
          <a:xfrm>
            <a:off x="7087666" y="3405009"/>
            <a:ext cx="2392710" cy="307777"/>
          </a:xfrm>
          <a:prstGeom prst="rect">
            <a:avLst/>
          </a:prstGeom>
          <a:noFill/>
        </p:spPr>
        <p:txBody>
          <a:bodyPr wrap="square" rtlCol="0">
            <a:spAutoFit/>
          </a:bodyPr>
          <a:lstStyle/>
          <a:p>
            <a:pPr algn="ctr"/>
            <a:r>
              <a:rPr lang="en-GB" sz="1400" b="1" dirty="0">
                <a:solidFill>
                  <a:schemeClr val="accent4">
                    <a:lumMod val="75000"/>
                  </a:schemeClr>
                </a:solidFill>
                <a:latin typeface="MV Boli" panose="02000500030200090000" pitchFamily="2" charset="0"/>
                <a:cs typeface="MV Boli" panose="02000500030200090000" pitchFamily="2" charset="0"/>
              </a:rPr>
              <a:t>CONCERN FOR FUTURE</a:t>
            </a:r>
          </a:p>
        </p:txBody>
      </p:sp>
      <p:sp>
        <p:nvSpPr>
          <p:cNvPr id="28" name="TextBox 27"/>
          <p:cNvSpPr txBox="1"/>
          <p:nvPr/>
        </p:nvSpPr>
        <p:spPr>
          <a:xfrm>
            <a:off x="7204570" y="1412776"/>
            <a:ext cx="1443820" cy="523220"/>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POST-CRISIS GROWTH</a:t>
            </a:r>
          </a:p>
        </p:txBody>
      </p:sp>
      <p:grpSp>
        <p:nvGrpSpPr>
          <p:cNvPr id="25" name="Group 24"/>
          <p:cNvGrpSpPr/>
          <p:nvPr/>
        </p:nvGrpSpPr>
        <p:grpSpPr>
          <a:xfrm>
            <a:off x="1487488" y="2286001"/>
            <a:ext cx="5878710" cy="3295163"/>
            <a:chOff x="-36512" y="2286000"/>
            <a:chExt cx="5878710" cy="3295163"/>
          </a:xfrm>
        </p:grpSpPr>
        <p:grpSp>
          <p:nvGrpSpPr>
            <p:cNvPr id="23" name="Group 22"/>
            <p:cNvGrpSpPr/>
            <p:nvPr/>
          </p:nvGrpSpPr>
          <p:grpSpPr>
            <a:xfrm>
              <a:off x="-36512" y="3869114"/>
              <a:ext cx="5878710" cy="1712049"/>
              <a:chOff x="-36512" y="3869114"/>
              <a:chExt cx="5878710" cy="1712049"/>
            </a:xfrm>
          </p:grpSpPr>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430" t="75162" r="11015" b="16864"/>
              <a:stretch/>
            </p:blipFill>
            <p:spPr bwMode="auto">
              <a:xfrm>
                <a:off x="2398018" y="5034289"/>
                <a:ext cx="3444180" cy="54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431" t="75162" r="18475"/>
              <a:stretch/>
            </p:blipFill>
            <p:spPr bwMode="auto">
              <a:xfrm>
                <a:off x="294978" y="3869114"/>
                <a:ext cx="2103040" cy="170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6512" y="3892493"/>
                <a:ext cx="1276350" cy="772477"/>
                <a:chOff x="97607" y="5012494"/>
                <a:chExt cx="1276350" cy="772477"/>
              </a:xfrm>
            </p:grpSpPr>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792" t="85359" r="51191" b="7925"/>
                <a:stretch/>
              </p:blipFill>
              <p:spPr bwMode="auto">
                <a:xfrm>
                  <a:off x="97607" y="5012494"/>
                  <a:ext cx="1276350" cy="46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8181" t="88131" r="43242" b="7320"/>
                <a:stretch/>
              </p:blipFill>
              <p:spPr bwMode="auto">
                <a:xfrm>
                  <a:off x="339974" y="5473033"/>
                  <a:ext cx="781050" cy="31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p:cNvGrpSpPr/>
              <p:nvPr/>
            </p:nvGrpSpPr>
            <p:grpSpPr>
              <a:xfrm>
                <a:off x="2398018" y="3929694"/>
                <a:ext cx="2698626" cy="1378032"/>
                <a:chOff x="2686050" y="4010830"/>
                <a:chExt cx="3178886" cy="1378032"/>
              </a:xfrm>
            </p:grpSpPr>
            <p:sp>
              <p:nvSpPr>
                <p:cNvPr id="11" name="Freeform 10"/>
                <p:cNvSpPr/>
                <p:nvPr/>
              </p:nvSpPr>
              <p:spPr>
                <a:xfrm>
                  <a:off x="2702238" y="4010830"/>
                  <a:ext cx="3162698" cy="1155490"/>
                </a:xfrm>
                <a:custGeom>
                  <a:avLst/>
                  <a:gdLst>
                    <a:gd name="connsiteX0" fmla="*/ 0 w 4095750"/>
                    <a:gd name="connsiteY0" fmla="*/ 1524000 h 1524340"/>
                    <a:gd name="connsiteX1" fmla="*/ 571500 w 4095750"/>
                    <a:gd name="connsiteY1" fmla="*/ 1390650 h 1524340"/>
                    <a:gd name="connsiteX2" fmla="*/ 2095500 w 4095750"/>
                    <a:gd name="connsiteY2" fmla="*/ 704850 h 1524340"/>
                    <a:gd name="connsiteX3" fmla="*/ 4095750 w 4095750"/>
                    <a:gd name="connsiteY3" fmla="*/ 0 h 1524340"/>
                  </a:gdLst>
                  <a:ahLst/>
                  <a:cxnLst>
                    <a:cxn ang="0">
                      <a:pos x="connsiteX0" y="connsiteY0"/>
                    </a:cxn>
                    <a:cxn ang="0">
                      <a:pos x="connsiteX1" y="connsiteY1"/>
                    </a:cxn>
                    <a:cxn ang="0">
                      <a:pos x="connsiteX2" y="connsiteY2"/>
                    </a:cxn>
                    <a:cxn ang="0">
                      <a:pos x="connsiteX3" y="connsiteY3"/>
                    </a:cxn>
                  </a:cxnLst>
                  <a:rect l="l" t="t" r="r" b="b"/>
                  <a:pathLst>
                    <a:path w="4095750" h="1524340">
                      <a:moveTo>
                        <a:pt x="0" y="1524000"/>
                      </a:moveTo>
                      <a:cubicBezTo>
                        <a:pt x="111125" y="1525587"/>
                        <a:pt x="222250" y="1527175"/>
                        <a:pt x="571500" y="1390650"/>
                      </a:cubicBezTo>
                      <a:cubicBezTo>
                        <a:pt x="920750" y="1254125"/>
                        <a:pt x="1508125" y="936625"/>
                        <a:pt x="2095500" y="704850"/>
                      </a:cubicBezTo>
                      <a:cubicBezTo>
                        <a:pt x="2682875" y="473075"/>
                        <a:pt x="3389312" y="236537"/>
                        <a:pt x="4095750" y="0"/>
                      </a:cubicBezTo>
                    </a:path>
                  </a:pathLst>
                </a:custGeom>
                <a:noFill/>
                <a:ln w="1905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2686050" y="5143500"/>
                  <a:ext cx="3121880" cy="245362"/>
                </a:xfrm>
                <a:custGeom>
                  <a:avLst/>
                  <a:gdLst>
                    <a:gd name="connsiteX0" fmla="*/ 0 w 4667250"/>
                    <a:gd name="connsiteY0" fmla="*/ 0 h 38100"/>
                    <a:gd name="connsiteX1" fmla="*/ 2895600 w 4667250"/>
                    <a:gd name="connsiteY1" fmla="*/ 38100 h 38100"/>
                    <a:gd name="connsiteX2" fmla="*/ 4667250 w 4667250"/>
                    <a:gd name="connsiteY2" fmla="*/ 38100 h 38100"/>
                  </a:gdLst>
                  <a:ahLst/>
                  <a:cxnLst>
                    <a:cxn ang="0">
                      <a:pos x="connsiteX0" y="connsiteY0"/>
                    </a:cxn>
                    <a:cxn ang="0">
                      <a:pos x="connsiteX1" y="connsiteY1"/>
                    </a:cxn>
                    <a:cxn ang="0">
                      <a:pos x="connsiteX2" y="connsiteY2"/>
                    </a:cxn>
                  </a:cxnLst>
                  <a:rect l="l" t="t" r="r" b="b"/>
                  <a:pathLst>
                    <a:path w="4667250" h="38100">
                      <a:moveTo>
                        <a:pt x="0" y="0"/>
                      </a:moveTo>
                      <a:lnTo>
                        <a:pt x="2895600" y="38100"/>
                      </a:lnTo>
                      <a:lnTo>
                        <a:pt x="4667250" y="38100"/>
                      </a:lnTo>
                    </a:path>
                  </a:pathLst>
                </a:custGeom>
                <a:noFill/>
                <a:ln w="1905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430" t="75162" r="11015" b="16864"/>
              <a:stretch/>
            </p:blipFill>
            <p:spPr bwMode="auto">
              <a:xfrm>
                <a:off x="1167830" y="3904860"/>
                <a:ext cx="632259" cy="82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Freeform 23"/>
            <p:cNvSpPr/>
            <p:nvPr/>
          </p:nvSpPr>
          <p:spPr>
            <a:xfrm>
              <a:off x="2457450" y="2286000"/>
              <a:ext cx="2590800" cy="2781300"/>
            </a:xfrm>
            <a:custGeom>
              <a:avLst/>
              <a:gdLst>
                <a:gd name="connsiteX0" fmla="*/ 0 w 2590800"/>
                <a:gd name="connsiteY0" fmla="*/ 2781300 h 2781300"/>
                <a:gd name="connsiteX1" fmla="*/ 781050 w 2590800"/>
                <a:gd name="connsiteY1" fmla="*/ 2247900 h 2781300"/>
                <a:gd name="connsiteX2" fmla="*/ 2590800 w 2590800"/>
                <a:gd name="connsiteY2" fmla="*/ 0 h 2781300"/>
              </a:gdLst>
              <a:ahLst/>
              <a:cxnLst>
                <a:cxn ang="0">
                  <a:pos x="connsiteX0" y="connsiteY0"/>
                </a:cxn>
                <a:cxn ang="0">
                  <a:pos x="connsiteX1" y="connsiteY1"/>
                </a:cxn>
                <a:cxn ang="0">
                  <a:pos x="connsiteX2" y="connsiteY2"/>
                </a:cxn>
              </a:cxnLst>
              <a:rect l="l" t="t" r="r" b="b"/>
              <a:pathLst>
                <a:path w="2590800" h="2781300">
                  <a:moveTo>
                    <a:pt x="0" y="2781300"/>
                  </a:moveTo>
                  <a:cubicBezTo>
                    <a:pt x="174625" y="2746375"/>
                    <a:pt x="349250" y="2711450"/>
                    <a:pt x="781050" y="2247900"/>
                  </a:cubicBezTo>
                  <a:cubicBezTo>
                    <a:pt x="1212850" y="1784350"/>
                    <a:pt x="1901825" y="892175"/>
                    <a:pt x="2590800" y="0"/>
                  </a:cubicBezTo>
                </a:path>
              </a:pathLst>
            </a:custGeom>
            <a:noFill/>
            <a:ln w="1905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68" name="Group 7167"/>
          <p:cNvGrpSpPr/>
          <p:nvPr/>
        </p:nvGrpSpPr>
        <p:grpSpPr>
          <a:xfrm>
            <a:off x="1475044" y="2715688"/>
            <a:ext cx="1380596" cy="1001345"/>
            <a:chOff x="1108927" y="3996640"/>
            <a:chExt cx="1380596" cy="1001345"/>
          </a:xfrm>
        </p:grpSpPr>
        <p:pic>
          <p:nvPicPr>
            <p:cNvPr id="3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061" t="89343" r="1237"/>
            <a:stretch/>
          </p:blipFill>
          <p:spPr bwMode="auto">
            <a:xfrm>
              <a:off x="1150715" y="4267135"/>
              <a:ext cx="1338808" cy="7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430" t="75162" r="11015" b="16864"/>
            <a:stretch/>
          </p:blipFill>
          <p:spPr bwMode="auto">
            <a:xfrm rot="3124805">
              <a:off x="1333236" y="3772331"/>
              <a:ext cx="371666" cy="820284"/>
            </a:xfrm>
            <a:prstGeom prst="parallelogram">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2911202" y="4365104"/>
            <a:ext cx="1888654" cy="523220"/>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TIME TO </a:t>
            </a:r>
          </a:p>
          <a:p>
            <a:pPr algn="ctr"/>
            <a:r>
              <a:rPr lang="en-GB" sz="1400" b="1" dirty="0">
                <a:latin typeface="MV Boli" panose="02000500030200090000" pitchFamily="2" charset="0"/>
                <a:cs typeface="MV Boli" panose="02000500030200090000" pitchFamily="2" charset="0"/>
              </a:rPr>
              <a:t>REFLECT</a:t>
            </a:r>
          </a:p>
        </p:txBody>
      </p:sp>
      <p:sp>
        <p:nvSpPr>
          <p:cNvPr id="30" name="TextBox 29"/>
          <p:cNvSpPr txBox="1"/>
          <p:nvPr/>
        </p:nvSpPr>
        <p:spPr>
          <a:xfrm>
            <a:off x="6988546" y="3913892"/>
            <a:ext cx="2392710" cy="523220"/>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CHANGED FEELINGS ABOUT YOUR JOB</a:t>
            </a:r>
          </a:p>
        </p:txBody>
      </p:sp>
      <p:sp>
        <p:nvSpPr>
          <p:cNvPr id="27" name="TextBox 26"/>
          <p:cNvSpPr txBox="1"/>
          <p:nvPr/>
        </p:nvSpPr>
        <p:spPr>
          <a:xfrm>
            <a:off x="7004992" y="4725145"/>
            <a:ext cx="2392710" cy="307777"/>
          </a:xfrm>
          <a:prstGeom prst="rect">
            <a:avLst/>
          </a:prstGeom>
          <a:noFill/>
        </p:spPr>
        <p:txBody>
          <a:bodyPr wrap="square" rtlCol="0">
            <a:spAutoFit/>
          </a:bodyPr>
          <a:lstStyle/>
          <a:p>
            <a:pPr algn="ctr"/>
            <a:r>
              <a:rPr lang="en-GB" sz="1400" b="1" dirty="0">
                <a:solidFill>
                  <a:schemeClr val="accent4">
                    <a:lumMod val="75000"/>
                  </a:schemeClr>
                </a:solidFill>
                <a:latin typeface="MV Boli" panose="02000500030200090000" pitchFamily="2" charset="0"/>
                <a:cs typeface="MV Boli" panose="02000500030200090000" pitchFamily="2" charset="0"/>
              </a:rPr>
              <a:t>INTRUSIVE THOUGHTS</a:t>
            </a:r>
          </a:p>
        </p:txBody>
      </p:sp>
      <p:sp>
        <p:nvSpPr>
          <p:cNvPr id="29" name="TextBox 28"/>
          <p:cNvSpPr txBox="1"/>
          <p:nvPr/>
        </p:nvSpPr>
        <p:spPr>
          <a:xfrm>
            <a:off x="6844530" y="5085185"/>
            <a:ext cx="2392710" cy="307777"/>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SHAME &amp; GUILT</a:t>
            </a:r>
          </a:p>
        </p:txBody>
      </p:sp>
      <p:sp>
        <p:nvSpPr>
          <p:cNvPr id="40" name="TextBox 39"/>
          <p:cNvSpPr txBox="1"/>
          <p:nvPr/>
        </p:nvSpPr>
        <p:spPr>
          <a:xfrm>
            <a:off x="7044108" y="2041684"/>
            <a:ext cx="2392710" cy="523220"/>
          </a:xfrm>
          <a:prstGeom prst="rect">
            <a:avLst/>
          </a:prstGeom>
          <a:noFill/>
        </p:spPr>
        <p:txBody>
          <a:bodyPr wrap="square" rtlCol="0">
            <a:spAutoFit/>
          </a:bodyPr>
          <a:lstStyle/>
          <a:p>
            <a:pPr algn="ctr"/>
            <a:r>
              <a:rPr lang="en-GB" sz="1400" b="1" dirty="0">
                <a:solidFill>
                  <a:schemeClr val="accent4">
                    <a:lumMod val="75000"/>
                  </a:schemeClr>
                </a:solidFill>
                <a:latin typeface="MV Boli" panose="02000500030200090000" pitchFamily="2" charset="0"/>
                <a:cs typeface="MV Boli" panose="02000500030200090000" pitchFamily="2" charset="0"/>
              </a:rPr>
              <a:t>RECOGNITION OF PERSONAL STRENGTH</a:t>
            </a:r>
          </a:p>
        </p:txBody>
      </p:sp>
      <p:sp>
        <p:nvSpPr>
          <p:cNvPr id="41" name="TextBox 40"/>
          <p:cNvSpPr txBox="1"/>
          <p:nvPr/>
        </p:nvSpPr>
        <p:spPr>
          <a:xfrm rot="16200000">
            <a:off x="7696796" y="3121065"/>
            <a:ext cx="4595018" cy="307777"/>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WIDER IMPACTS – FAMILY, SOCIAL</a:t>
            </a:r>
          </a:p>
        </p:txBody>
      </p:sp>
      <p:sp>
        <p:nvSpPr>
          <p:cNvPr id="42" name="TextBox 41"/>
          <p:cNvSpPr txBox="1"/>
          <p:nvPr/>
        </p:nvSpPr>
        <p:spPr>
          <a:xfrm>
            <a:off x="6772522" y="5445225"/>
            <a:ext cx="2392710" cy="307777"/>
          </a:xfrm>
          <a:prstGeom prst="rect">
            <a:avLst/>
          </a:prstGeom>
          <a:noFill/>
        </p:spPr>
        <p:txBody>
          <a:bodyPr wrap="square" rtlCol="0">
            <a:spAutoFit/>
          </a:bodyPr>
          <a:lstStyle/>
          <a:p>
            <a:pPr algn="ctr"/>
            <a:r>
              <a:rPr lang="en-GB" sz="1400" b="1" dirty="0">
                <a:solidFill>
                  <a:schemeClr val="accent4">
                    <a:lumMod val="75000"/>
                  </a:schemeClr>
                </a:solidFill>
                <a:latin typeface="MV Boli" panose="02000500030200090000" pitchFamily="2" charset="0"/>
                <a:cs typeface="MV Boli" panose="02000500030200090000" pitchFamily="2" charset="0"/>
              </a:rPr>
              <a:t>BURNOUT</a:t>
            </a:r>
          </a:p>
        </p:txBody>
      </p:sp>
      <p:sp>
        <p:nvSpPr>
          <p:cNvPr id="43" name="TextBox 42"/>
          <p:cNvSpPr txBox="1"/>
          <p:nvPr/>
        </p:nvSpPr>
        <p:spPr>
          <a:xfrm>
            <a:off x="6684068" y="5805265"/>
            <a:ext cx="2392710" cy="307777"/>
          </a:xfrm>
          <a:prstGeom prst="rect">
            <a:avLst/>
          </a:prstGeom>
          <a:noFill/>
        </p:spPr>
        <p:txBody>
          <a:bodyPr wrap="square" rtlCol="0">
            <a:spAutoFit/>
          </a:bodyPr>
          <a:lstStyle/>
          <a:p>
            <a:pPr algn="ctr"/>
            <a:r>
              <a:rPr lang="en-GB" sz="1400" b="1" dirty="0">
                <a:latin typeface="MV Boli" panose="02000500030200090000" pitchFamily="2" charset="0"/>
                <a:cs typeface="MV Boli" panose="02000500030200090000" pitchFamily="2" charset="0"/>
              </a:rPr>
              <a:t>PTSD</a:t>
            </a:r>
          </a:p>
        </p:txBody>
      </p:sp>
      <p:sp>
        <p:nvSpPr>
          <p:cNvPr id="2" name="TextBox 1"/>
          <p:cNvSpPr txBox="1"/>
          <p:nvPr/>
        </p:nvSpPr>
        <p:spPr>
          <a:xfrm>
            <a:off x="1595748" y="5651376"/>
            <a:ext cx="2484028" cy="523220"/>
          </a:xfrm>
          <a:prstGeom prst="rect">
            <a:avLst/>
          </a:prstGeom>
          <a:noFill/>
        </p:spPr>
        <p:txBody>
          <a:bodyPr wrap="square" rtlCol="0">
            <a:spAutoFit/>
          </a:bodyPr>
          <a:lstStyle/>
          <a:p>
            <a:r>
              <a:rPr lang="en-GB" sz="2800" dirty="0">
                <a:solidFill>
                  <a:srgbClr val="FF0000"/>
                </a:solidFill>
              </a:rPr>
              <a:t>‘Moral Injury’ ?</a:t>
            </a:r>
          </a:p>
        </p:txBody>
      </p:sp>
      <p:sp>
        <p:nvSpPr>
          <p:cNvPr id="3" name="TextBox 2"/>
          <p:cNvSpPr txBox="1"/>
          <p:nvPr/>
        </p:nvSpPr>
        <p:spPr>
          <a:xfrm>
            <a:off x="4394920" y="1308517"/>
            <a:ext cx="2692746" cy="1754326"/>
          </a:xfrm>
          <a:prstGeom prst="rect">
            <a:avLst/>
          </a:prstGeom>
          <a:noFill/>
        </p:spPr>
        <p:txBody>
          <a:bodyPr wrap="square" rtlCol="0">
            <a:spAutoFit/>
          </a:bodyPr>
          <a:lstStyle/>
          <a:p>
            <a:r>
              <a:rPr lang="en-GB" sz="2400" dirty="0">
                <a:solidFill>
                  <a:srgbClr val="FF0000"/>
                </a:solidFill>
              </a:rPr>
              <a:t>‘Listening forums’</a:t>
            </a:r>
          </a:p>
          <a:p>
            <a:endParaRPr lang="en-GB" sz="2400" dirty="0">
              <a:solidFill>
                <a:srgbClr val="FF0000"/>
              </a:solidFill>
            </a:endParaRPr>
          </a:p>
          <a:p>
            <a:r>
              <a:rPr lang="en-GB" sz="2400" dirty="0">
                <a:solidFill>
                  <a:srgbClr val="FF0000"/>
                </a:solidFill>
              </a:rPr>
              <a:t>‘Group discussions’</a:t>
            </a:r>
          </a:p>
          <a:p>
            <a:endParaRPr lang="en-GB" dirty="0"/>
          </a:p>
          <a:p>
            <a:r>
              <a:rPr lang="en-GB" dirty="0"/>
              <a:t> </a:t>
            </a:r>
          </a:p>
        </p:txBody>
      </p:sp>
      <p:sp>
        <p:nvSpPr>
          <p:cNvPr id="5" name="TextBox 4"/>
          <p:cNvSpPr txBox="1"/>
          <p:nvPr/>
        </p:nvSpPr>
        <p:spPr>
          <a:xfrm>
            <a:off x="3855529" y="6092606"/>
            <a:ext cx="4653408" cy="523220"/>
          </a:xfrm>
          <a:prstGeom prst="rect">
            <a:avLst/>
          </a:prstGeom>
          <a:noFill/>
        </p:spPr>
        <p:txBody>
          <a:bodyPr wrap="square" rtlCol="0">
            <a:spAutoFit/>
          </a:bodyPr>
          <a:lstStyle/>
          <a:p>
            <a:r>
              <a:rPr lang="en-GB" sz="2800" dirty="0"/>
              <a:t>‘WWL Steps4Wellness Team’ </a:t>
            </a:r>
          </a:p>
        </p:txBody>
      </p:sp>
    </p:spTree>
    <p:extLst>
      <p:ext uri="{BB962C8B-B14F-4D97-AF65-F5344CB8AC3E}">
        <p14:creationId xmlns:p14="http://schemas.microsoft.com/office/powerpoint/2010/main" val="355989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7644"/>
            <a:ext cx="8229600" cy="1143000"/>
          </a:xfrm>
        </p:spPr>
        <p:txBody>
          <a:bodyPr/>
          <a:lstStyle/>
          <a:p>
            <a:r>
              <a:rPr lang="en-GB" dirty="0"/>
              <a:t>‘Moral Injury’ – what is it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8930" y="1066965"/>
            <a:ext cx="2637483" cy="35730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616" y="1412777"/>
            <a:ext cx="2969078" cy="41101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189" y="880549"/>
            <a:ext cx="2571750" cy="3429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522" y="4244949"/>
            <a:ext cx="2417901" cy="226315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680" y="3995566"/>
            <a:ext cx="2683211" cy="2761918"/>
          </a:xfrm>
          <a:prstGeom prst="rect">
            <a:avLst/>
          </a:prstGeom>
        </p:spPr>
      </p:pic>
    </p:spTree>
    <p:extLst>
      <p:ext uri="{BB962C8B-B14F-4D97-AF65-F5344CB8AC3E}">
        <p14:creationId xmlns:p14="http://schemas.microsoft.com/office/powerpoint/2010/main" val="417570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‘Moral Injury’</a:t>
            </a:r>
          </a:p>
        </p:txBody>
      </p:sp>
      <p:sp>
        <p:nvSpPr>
          <p:cNvPr id="3" name="Content Placeholder 2"/>
          <p:cNvSpPr>
            <a:spLocks noGrp="1"/>
          </p:cNvSpPr>
          <p:nvPr>
            <p:ph idx="1"/>
          </p:nvPr>
        </p:nvSpPr>
        <p:spPr>
          <a:xfrm>
            <a:off x="591256" y="1690688"/>
            <a:ext cx="10549466" cy="4525963"/>
          </a:xfrm>
        </p:spPr>
        <p:txBody>
          <a:bodyPr>
            <a:normAutofit fontScale="85000" lnSpcReduction="20000"/>
          </a:bodyPr>
          <a:lstStyle/>
          <a:p>
            <a:r>
              <a:rPr lang="en-GB" dirty="0"/>
              <a:t>Why MSK staff especially  ?</a:t>
            </a:r>
          </a:p>
          <a:p>
            <a:endParaRPr lang="en-GB" dirty="0"/>
          </a:p>
          <a:p>
            <a:r>
              <a:rPr lang="en-GB" dirty="0"/>
              <a:t>Redeployment experiences – MSK staff</a:t>
            </a:r>
          </a:p>
          <a:p>
            <a:endParaRPr lang="en-GB" dirty="0"/>
          </a:p>
          <a:p>
            <a:r>
              <a:rPr lang="en-GB" dirty="0"/>
              <a:t>Experiences out of comfort zone</a:t>
            </a:r>
          </a:p>
          <a:p>
            <a:endParaRPr lang="en-GB" dirty="0"/>
          </a:p>
          <a:p>
            <a:r>
              <a:rPr lang="en-GB" dirty="0"/>
              <a:t>Remote working </a:t>
            </a:r>
          </a:p>
          <a:p>
            <a:endParaRPr lang="en-GB" dirty="0"/>
          </a:p>
          <a:p>
            <a:r>
              <a:rPr lang="en-GB" dirty="0"/>
              <a:t>Return ‘home’ not normal</a:t>
            </a:r>
          </a:p>
          <a:p>
            <a:endParaRPr lang="en-GB" dirty="0"/>
          </a:p>
          <a:p>
            <a:r>
              <a:rPr lang="en-GB" dirty="0"/>
              <a:t>‘New’ MSK services not the same  </a:t>
            </a:r>
          </a:p>
          <a:p>
            <a:pPr lvl="1"/>
            <a:r>
              <a:rPr lang="en-GB" dirty="0"/>
              <a:t>Patient demands high, MSK conditions worsening, poorer outcomes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533" y="1027905"/>
            <a:ext cx="4672189" cy="4373169"/>
          </a:xfrm>
          <a:prstGeom prst="rect">
            <a:avLst/>
          </a:prstGeom>
        </p:spPr>
      </p:pic>
    </p:spTree>
    <p:extLst>
      <p:ext uri="{BB962C8B-B14F-4D97-AF65-F5344CB8AC3E}">
        <p14:creationId xmlns:p14="http://schemas.microsoft.com/office/powerpoint/2010/main" val="317559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737" y="0"/>
            <a:ext cx="9760945" cy="68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851378" y="1377243"/>
            <a:ext cx="8613421" cy="17497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044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1908" y="1257111"/>
            <a:ext cx="6190456" cy="464066"/>
          </a:xfrm>
        </p:spPr>
        <p:txBody>
          <a:bodyPr>
            <a:normAutofit fontScale="90000"/>
          </a:bodyPr>
          <a:lstStyle/>
          <a:p>
            <a:r>
              <a:rPr lang="en-GB" sz="2800" dirty="0">
                <a:solidFill>
                  <a:schemeClr val="accent3">
                    <a:lumMod val="50000"/>
                  </a:schemeClr>
                </a:solidFill>
                <a:latin typeface="Arial" panose="020B0604020202020204" pitchFamily="34" charset="0"/>
                <a:cs typeface="Arial" panose="020B0604020202020204" pitchFamily="34" charset="0"/>
              </a:rPr>
              <a:t>Trust Executive Board</a:t>
            </a:r>
            <a:endParaRPr lang="en-GB" sz="2800" dirty="0">
              <a:solidFill>
                <a:srgbClr val="7030A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03512" y="2232685"/>
            <a:ext cx="3888432" cy="792088"/>
          </a:xfrm>
        </p:spPr>
        <p:txBody>
          <a:bodyPr>
            <a:normAutofit fontScale="77500" lnSpcReduction="20000"/>
          </a:bodyPr>
          <a:lstStyle/>
          <a:p>
            <a:endParaRPr lang="en-GB" sz="8000" dirty="0">
              <a:solidFill>
                <a:srgbClr val="F030C7"/>
              </a:solidFill>
              <a:latin typeface="Arial" panose="020B0604020202020204" pitchFamily="34" charset="0"/>
              <a:cs typeface="Arial" panose="020B0604020202020204" pitchFamily="34" charset="0"/>
            </a:endParaRPr>
          </a:p>
          <a:p>
            <a:endParaRPr lang="en-GB" sz="8000" dirty="0">
              <a:solidFill>
                <a:srgbClr val="F030C7"/>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5" y="5788918"/>
            <a:ext cx="2223208" cy="97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176" y="332656"/>
            <a:ext cx="2627784" cy="962184"/>
          </a:xfrm>
          <a:prstGeom prst="rect">
            <a:avLst/>
          </a:prstGeom>
        </p:spPr>
      </p:pic>
      <p:sp>
        <p:nvSpPr>
          <p:cNvPr id="6" name="TextBox 5"/>
          <p:cNvSpPr txBox="1"/>
          <p:nvPr/>
        </p:nvSpPr>
        <p:spPr>
          <a:xfrm>
            <a:off x="1703512" y="153351"/>
            <a:ext cx="8496944" cy="1077218"/>
          </a:xfrm>
          <a:prstGeom prst="rect">
            <a:avLst/>
          </a:prstGeom>
          <a:noFill/>
        </p:spPr>
        <p:txBody>
          <a:bodyPr wrap="square" rtlCol="0">
            <a:spAutoFit/>
          </a:bodyPr>
          <a:lstStyle/>
          <a:p>
            <a:pPr algn="ctr"/>
            <a:r>
              <a:rPr lang="en-GB" sz="3200" b="1" dirty="0">
                <a:solidFill>
                  <a:srgbClr val="0070C0"/>
                </a:solidFill>
                <a:latin typeface="Tahoma" panose="020B0604030504040204" pitchFamily="34" charset="0"/>
                <a:ea typeface="Tahoma" panose="020B0604030504040204" pitchFamily="34" charset="0"/>
                <a:cs typeface="Tahoma" panose="020B0604030504040204" pitchFamily="34" charset="0"/>
              </a:rPr>
              <a:t>WWL Response for MSK Staff  </a:t>
            </a:r>
          </a:p>
          <a:p>
            <a:pPr algn="ctr"/>
            <a:r>
              <a:rPr lang="en-GB" sz="3200" b="1" dirty="0">
                <a:solidFill>
                  <a:srgbClr val="0070C0"/>
                </a:solidFill>
                <a:latin typeface="Tahoma" panose="020B0604030504040204" pitchFamily="34" charset="0"/>
                <a:ea typeface="Tahoma" panose="020B0604030504040204" pitchFamily="34" charset="0"/>
                <a:cs typeface="Tahoma" panose="020B0604030504040204" pitchFamily="34" charset="0"/>
              </a:rPr>
              <a:t>A unique structure </a:t>
            </a:r>
          </a:p>
        </p:txBody>
      </p:sp>
      <p:sp>
        <p:nvSpPr>
          <p:cNvPr id="8" name="Subtitle 2"/>
          <p:cNvSpPr txBox="1">
            <a:spLocks/>
          </p:cNvSpPr>
          <p:nvPr/>
        </p:nvSpPr>
        <p:spPr>
          <a:xfrm>
            <a:off x="1855912" y="2385085"/>
            <a:ext cx="2799928" cy="79208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8000">
              <a:solidFill>
                <a:srgbClr val="F030C7"/>
              </a:solidFill>
              <a:latin typeface="Arial" panose="020B0604020202020204" pitchFamily="34" charset="0"/>
              <a:cs typeface="Arial" panose="020B0604020202020204" pitchFamily="34" charset="0"/>
            </a:endParaRPr>
          </a:p>
          <a:p>
            <a:endParaRPr lang="en-GB" sz="8000" dirty="0">
              <a:solidFill>
                <a:srgbClr val="F030C7"/>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1703512" y="2088669"/>
            <a:ext cx="3600400" cy="79208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8000">
              <a:solidFill>
                <a:srgbClr val="F030C7"/>
              </a:solidFill>
              <a:latin typeface="Arial" panose="020B0604020202020204" pitchFamily="34" charset="0"/>
              <a:cs typeface="Arial" panose="020B0604020202020204" pitchFamily="34" charset="0"/>
            </a:endParaRPr>
          </a:p>
          <a:p>
            <a:endParaRPr lang="en-GB" sz="8000" dirty="0">
              <a:solidFill>
                <a:srgbClr val="F030C7"/>
              </a:solidFill>
              <a:latin typeface="Arial" panose="020B0604020202020204" pitchFamily="34" charset="0"/>
              <a:cs typeface="Arial" panose="020B0604020202020204" pitchFamily="34" charset="0"/>
            </a:endParaRPr>
          </a:p>
        </p:txBody>
      </p:sp>
      <p:sp>
        <p:nvSpPr>
          <p:cNvPr id="7" name="TextBox 6"/>
          <p:cNvSpPr txBox="1"/>
          <p:nvPr/>
        </p:nvSpPr>
        <p:spPr>
          <a:xfrm>
            <a:off x="2740909" y="2078098"/>
            <a:ext cx="3040018" cy="646331"/>
          </a:xfrm>
          <a:prstGeom prst="rect">
            <a:avLst/>
          </a:prstGeom>
          <a:noFill/>
        </p:spPr>
        <p:txBody>
          <a:bodyPr wrap="square" rtlCol="0">
            <a:spAutoFit/>
          </a:bodyPr>
          <a:lstStyle/>
          <a:p>
            <a:r>
              <a:rPr lang="en-GB" dirty="0"/>
              <a:t>HR / Organisational Development Team</a:t>
            </a:r>
          </a:p>
        </p:txBody>
      </p:sp>
      <p:sp>
        <p:nvSpPr>
          <p:cNvPr id="11" name="TextBox 10"/>
          <p:cNvSpPr txBox="1"/>
          <p:nvPr/>
        </p:nvSpPr>
        <p:spPr>
          <a:xfrm>
            <a:off x="7107844" y="2241412"/>
            <a:ext cx="2736304" cy="369332"/>
          </a:xfrm>
          <a:prstGeom prst="rect">
            <a:avLst/>
          </a:prstGeom>
          <a:noFill/>
        </p:spPr>
        <p:txBody>
          <a:bodyPr wrap="square" rtlCol="0">
            <a:spAutoFit/>
          </a:bodyPr>
          <a:lstStyle/>
          <a:p>
            <a:r>
              <a:rPr lang="en-GB" dirty="0"/>
              <a:t>Workforce Committee</a:t>
            </a:r>
          </a:p>
        </p:txBody>
      </p:sp>
      <p:sp>
        <p:nvSpPr>
          <p:cNvPr id="12" name="TextBox 11"/>
          <p:cNvSpPr txBox="1"/>
          <p:nvPr/>
        </p:nvSpPr>
        <p:spPr>
          <a:xfrm>
            <a:off x="3988202" y="2990104"/>
            <a:ext cx="4052015" cy="369332"/>
          </a:xfrm>
          <a:prstGeom prst="rect">
            <a:avLst/>
          </a:prstGeom>
          <a:noFill/>
        </p:spPr>
        <p:txBody>
          <a:bodyPr wrap="square" rtlCol="0">
            <a:spAutoFit/>
          </a:bodyPr>
          <a:lstStyle/>
          <a:p>
            <a:r>
              <a:rPr lang="en-GB" dirty="0"/>
              <a:t>Staff Engagement/Steps4Wellness Team</a:t>
            </a:r>
          </a:p>
        </p:txBody>
      </p:sp>
      <p:sp>
        <p:nvSpPr>
          <p:cNvPr id="16" name="TextBox 15"/>
          <p:cNvSpPr txBox="1"/>
          <p:nvPr/>
        </p:nvSpPr>
        <p:spPr>
          <a:xfrm>
            <a:off x="2891644" y="4258565"/>
            <a:ext cx="1800200" cy="369332"/>
          </a:xfrm>
          <a:prstGeom prst="rect">
            <a:avLst/>
          </a:prstGeom>
          <a:noFill/>
        </p:spPr>
        <p:txBody>
          <a:bodyPr wrap="square" rtlCol="0">
            <a:spAutoFit/>
          </a:bodyPr>
          <a:lstStyle/>
          <a:p>
            <a:r>
              <a:rPr lang="en-GB" dirty="0"/>
              <a:t>Nursing</a:t>
            </a:r>
          </a:p>
        </p:txBody>
      </p:sp>
      <p:sp>
        <p:nvSpPr>
          <p:cNvPr id="17" name="TextBox 16"/>
          <p:cNvSpPr txBox="1"/>
          <p:nvPr/>
        </p:nvSpPr>
        <p:spPr>
          <a:xfrm>
            <a:off x="4132217" y="4249749"/>
            <a:ext cx="1800200" cy="369332"/>
          </a:xfrm>
          <a:prstGeom prst="rect">
            <a:avLst/>
          </a:prstGeom>
          <a:noFill/>
        </p:spPr>
        <p:txBody>
          <a:bodyPr wrap="square" rtlCol="0">
            <a:spAutoFit/>
          </a:bodyPr>
          <a:lstStyle/>
          <a:p>
            <a:r>
              <a:rPr lang="en-GB" dirty="0"/>
              <a:t>AHP’s</a:t>
            </a:r>
          </a:p>
        </p:txBody>
      </p:sp>
      <p:sp>
        <p:nvSpPr>
          <p:cNvPr id="18" name="TextBox 17"/>
          <p:cNvSpPr txBox="1"/>
          <p:nvPr/>
        </p:nvSpPr>
        <p:spPr>
          <a:xfrm>
            <a:off x="5288018" y="4274343"/>
            <a:ext cx="1800200" cy="369332"/>
          </a:xfrm>
          <a:prstGeom prst="rect">
            <a:avLst/>
          </a:prstGeom>
          <a:noFill/>
        </p:spPr>
        <p:txBody>
          <a:bodyPr wrap="square" rtlCol="0">
            <a:spAutoFit/>
          </a:bodyPr>
          <a:lstStyle/>
          <a:p>
            <a:r>
              <a:rPr lang="en-GB" dirty="0"/>
              <a:t>Non Clinical</a:t>
            </a:r>
          </a:p>
        </p:txBody>
      </p:sp>
      <p:sp>
        <p:nvSpPr>
          <p:cNvPr id="19" name="TextBox 18"/>
          <p:cNvSpPr txBox="1"/>
          <p:nvPr/>
        </p:nvSpPr>
        <p:spPr>
          <a:xfrm>
            <a:off x="6780076" y="4267559"/>
            <a:ext cx="1800200" cy="369332"/>
          </a:xfrm>
          <a:prstGeom prst="rect">
            <a:avLst/>
          </a:prstGeom>
          <a:noFill/>
        </p:spPr>
        <p:txBody>
          <a:bodyPr wrap="square" rtlCol="0">
            <a:spAutoFit/>
          </a:bodyPr>
          <a:lstStyle/>
          <a:p>
            <a:r>
              <a:rPr lang="en-GB" dirty="0"/>
              <a:t>Non Clinical</a:t>
            </a:r>
          </a:p>
        </p:txBody>
      </p:sp>
      <p:sp>
        <p:nvSpPr>
          <p:cNvPr id="20" name="TextBox 19"/>
          <p:cNvSpPr txBox="1"/>
          <p:nvPr/>
        </p:nvSpPr>
        <p:spPr>
          <a:xfrm>
            <a:off x="8436260" y="4266783"/>
            <a:ext cx="1800200" cy="369332"/>
          </a:xfrm>
          <a:prstGeom prst="rect">
            <a:avLst/>
          </a:prstGeom>
          <a:noFill/>
        </p:spPr>
        <p:txBody>
          <a:bodyPr wrap="square" rtlCol="0">
            <a:spAutoFit/>
          </a:bodyPr>
          <a:lstStyle/>
          <a:p>
            <a:r>
              <a:rPr lang="en-GB" dirty="0"/>
              <a:t>Non Clinical</a:t>
            </a:r>
          </a:p>
        </p:txBody>
      </p:sp>
      <p:sp>
        <p:nvSpPr>
          <p:cNvPr id="15" name="TextBox 14"/>
          <p:cNvSpPr txBox="1"/>
          <p:nvPr/>
        </p:nvSpPr>
        <p:spPr>
          <a:xfrm>
            <a:off x="3480772" y="5174704"/>
            <a:ext cx="6935708" cy="648790"/>
          </a:xfrm>
          <a:prstGeom prst="rect">
            <a:avLst/>
          </a:prstGeom>
          <a:noFill/>
          <a:ln w="57150">
            <a:solidFill>
              <a:srgbClr val="FF0000"/>
            </a:solidFill>
          </a:ln>
        </p:spPr>
        <p:txBody>
          <a:bodyPr wrap="square" rtlCol="0">
            <a:spAutoFit/>
          </a:bodyPr>
          <a:lstStyle/>
          <a:p>
            <a:r>
              <a:rPr lang="en-GB" dirty="0"/>
              <a:t>Steps4Wellness Champions : 80-100 across Trust –active recruitment</a:t>
            </a:r>
          </a:p>
          <a:p>
            <a:r>
              <a:rPr lang="en-GB" dirty="0">
                <a:solidFill>
                  <a:srgbClr val="FF0000"/>
                </a:solidFill>
              </a:rPr>
              <a:t>Wrightington – 12 to date : </a:t>
            </a:r>
            <a:r>
              <a:rPr lang="en-GB" b="1" dirty="0">
                <a:solidFill>
                  <a:srgbClr val="FF0000"/>
                </a:solidFill>
              </a:rPr>
              <a:t>Medical (3)</a:t>
            </a:r>
            <a:r>
              <a:rPr lang="en-GB" dirty="0">
                <a:solidFill>
                  <a:srgbClr val="FF0000"/>
                </a:solidFill>
              </a:rPr>
              <a:t> ,Physio (5), Admin (4)</a:t>
            </a:r>
          </a:p>
        </p:txBody>
      </p:sp>
      <p:sp>
        <p:nvSpPr>
          <p:cNvPr id="21" name="Rectangle 20"/>
          <p:cNvSpPr/>
          <p:nvPr/>
        </p:nvSpPr>
        <p:spPr>
          <a:xfrm>
            <a:off x="3816069" y="1306363"/>
            <a:ext cx="3960440" cy="6830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703512" y="4267560"/>
            <a:ext cx="900100" cy="348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891644" y="4274343"/>
            <a:ext cx="90010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115781" y="4274344"/>
            <a:ext cx="693983" cy="342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303912" y="4274343"/>
            <a:ext cx="122413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780076" y="4258565"/>
            <a:ext cx="1260140" cy="378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8400255" y="4240835"/>
            <a:ext cx="1306052" cy="387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781908" y="2112957"/>
            <a:ext cx="1909936" cy="554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176120" y="2156968"/>
            <a:ext cx="2124236" cy="488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079776" y="3024774"/>
            <a:ext cx="3744416" cy="334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Rectangle 1024"/>
          <p:cNvSpPr/>
          <p:nvPr/>
        </p:nvSpPr>
        <p:spPr>
          <a:xfrm>
            <a:off x="3475288" y="5195043"/>
            <a:ext cx="6925533"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Arrow: Down 1026"/>
          <p:cNvSpPr/>
          <p:nvPr/>
        </p:nvSpPr>
        <p:spPr>
          <a:xfrm>
            <a:off x="5877136" y="3359437"/>
            <a:ext cx="189804" cy="381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8" name="Arrow: Down 1027"/>
          <p:cNvSpPr/>
          <p:nvPr/>
        </p:nvSpPr>
        <p:spPr>
          <a:xfrm>
            <a:off x="4462772" y="2667883"/>
            <a:ext cx="193069" cy="356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Arrow: Down 1028"/>
          <p:cNvSpPr/>
          <p:nvPr/>
        </p:nvSpPr>
        <p:spPr>
          <a:xfrm>
            <a:off x="7410146" y="2645015"/>
            <a:ext cx="198022" cy="379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Arrow: Left-Right 1029"/>
          <p:cNvSpPr/>
          <p:nvPr/>
        </p:nvSpPr>
        <p:spPr>
          <a:xfrm>
            <a:off x="4691844" y="2385086"/>
            <a:ext cx="2484276" cy="2256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0" name="Straight Arrow Connector 1039"/>
          <p:cNvCxnSpPr>
            <a:stCxn id="25" idx="2"/>
          </p:cNvCxnSpPr>
          <p:nvPr/>
        </p:nvCxnSpPr>
        <p:spPr>
          <a:xfrm>
            <a:off x="5915980" y="4643676"/>
            <a:ext cx="0" cy="5691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22" idx="2"/>
          </p:cNvCxnSpPr>
          <p:nvPr/>
        </p:nvCxnSpPr>
        <p:spPr>
          <a:xfrm>
            <a:off x="2153563" y="4616470"/>
            <a:ext cx="1182647" cy="5963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stCxn id="23" idx="2"/>
          </p:cNvCxnSpPr>
          <p:nvPr/>
        </p:nvCxnSpPr>
        <p:spPr>
          <a:xfrm>
            <a:off x="3341694" y="4643676"/>
            <a:ext cx="594066" cy="5691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a:stCxn id="24" idx="2"/>
          </p:cNvCxnSpPr>
          <p:nvPr/>
        </p:nvCxnSpPr>
        <p:spPr>
          <a:xfrm flipH="1">
            <a:off x="4462772" y="4616470"/>
            <a:ext cx="1" cy="5963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9" name="Straight Arrow Connector 1048"/>
          <p:cNvCxnSpPr>
            <a:stCxn id="26" idx="2"/>
          </p:cNvCxnSpPr>
          <p:nvPr/>
        </p:nvCxnSpPr>
        <p:spPr>
          <a:xfrm>
            <a:off x="7410146" y="4636892"/>
            <a:ext cx="0" cy="5759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a:stCxn id="27" idx="2"/>
          </p:cNvCxnSpPr>
          <p:nvPr/>
        </p:nvCxnSpPr>
        <p:spPr>
          <a:xfrm flipH="1">
            <a:off x="8688289" y="4627898"/>
            <a:ext cx="364993" cy="5849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2" name="TextBox 1051"/>
          <p:cNvSpPr txBox="1"/>
          <p:nvPr/>
        </p:nvSpPr>
        <p:spPr>
          <a:xfrm>
            <a:off x="3718472" y="6077345"/>
            <a:ext cx="6268428" cy="584775"/>
          </a:xfrm>
          <a:prstGeom prst="rect">
            <a:avLst/>
          </a:prstGeom>
          <a:noFill/>
        </p:spPr>
        <p:txBody>
          <a:bodyPr wrap="square" rtlCol="0">
            <a:spAutoFit/>
          </a:bodyPr>
          <a:lstStyle/>
          <a:p>
            <a:r>
              <a:rPr lang="en-GB" sz="3200" b="1" dirty="0">
                <a:solidFill>
                  <a:schemeClr val="tx2">
                    <a:lumMod val="75000"/>
                  </a:schemeClr>
                </a:solidFill>
              </a:rPr>
              <a:t>Dynamic Long term model </a:t>
            </a:r>
            <a:r>
              <a:rPr lang="en-GB" sz="3200" b="1" dirty="0">
                <a:solidFill>
                  <a:srgbClr val="002060"/>
                </a:solidFill>
              </a:rPr>
              <a:t>!</a:t>
            </a:r>
          </a:p>
        </p:txBody>
      </p:sp>
      <p:sp>
        <p:nvSpPr>
          <p:cNvPr id="1054" name="TextBox 1053"/>
          <p:cNvSpPr txBox="1"/>
          <p:nvPr/>
        </p:nvSpPr>
        <p:spPr>
          <a:xfrm>
            <a:off x="4092873" y="3741199"/>
            <a:ext cx="4052015" cy="369332"/>
          </a:xfrm>
          <a:prstGeom prst="rect">
            <a:avLst/>
          </a:prstGeom>
          <a:noFill/>
          <a:ln w="57150">
            <a:solidFill>
              <a:srgbClr val="FF0000"/>
            </a:solidFill>
          </a:ln>
        </p:spPr>
        <p:txBody>
          <a:bodyPr wrap="square" rtlCol="0">
            <a:spAutoFit/>
          </a:bodyPr>
          <a:lstStyle/>
          <a:p>
            <a:r>
              <a:rPr lang="en-GB" dirty="0"/>
              <a:t>Steps4Wellness Leads (6 Senior Staff)</a:t>
            </a:r>
          </a:p>
        </p:txBody>
      </p:sp>
      <p:sp>
        <p:nvSpPr>
          <p:cNvPr id="1055" name="Rectangle 1054"/>
          <p:cNvSpPr/>
          <p:nvPr/>
        </p:nvSpPr>
        <p:spPr>
          <a:xfrm>
            <a:off x="4079776" y="3741199"/>
            <a:ext cx="374441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TextBox 1055"/>
          <p:cNvSpPr txBox="1"/>
          <p:nvPr/>
        </p:nvSpPr>
        <p:spPr>
          <a:xfrm>
            <a:off x="9111335" y="3749061"/>
            <a:ext cx="2178242" cy="369332"/>
          </a:xfrm>
          <a:prstGeom prst="rect">
            <a:avLst/>
          </a:prstGeom>
          <a:noFill/>
        </p:spPr>
        <p:txBody>
          <a:bodyPr wrap="square" rtlCol="0">
            <a:spAutoFit/>
          </a:bodyPr>
          <a:lstStyle/>
          <a:p>
            <a:r>
              <a:rPr lang="en-GB" dirty="0"/>
              <a:t>Walkabouts</a:t>
            </a:r>
          </a:p>
        </p:txBody>
      </p:sp>
      <p:sp>
        <p:nvSpPr>
          <p:cNvPr id="1057" name="Rectangle 1056"/>
          <p:cNvSpPr/>
          <p:nvPr/>
        </p:nvSpPr>
        <p:spPr>
          <a:xfrm>
            <a:off x="9025335" y="3716966"/>
            <a:ext cx="1418110" cy="489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03512" y="4274343"/>
            <a:ext cx="1026115" cy="369332"/>
          </a:xfrm>
          <a:prstGeom prst="rect">
            <a:avLst/>
          </a:prstGeom>
          <a:noFill/>
        </p:spPr>
        <p:txBody>
          <a:bodyPr wrap="square" rtlCol="0">
            <a:spAutoFit/>
          </a:bodyPr>
          <a:lstStyle/>
          <a:p>
            <a:r>
              <a:rPr lang="en-GB" dirty="0"/>
              <a:t>Medical</a:t>
            </a: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84083" y="2466606"/>
            <a:ext cx="692085" cy="1143538"/>
          </a:xfrm>
          <a:prstGeom prst="rect">
            <a:avLst/>
          </a:prstGeom>
        </p:spPr>
      </p:pic>
      <p:sp>
        <p:nvSpPr>
          <p:cNvPr id="13" name="TextBox 12"/>
          <p:cNvSpPr txBox="1"/>
          <p:nvPr/>
        </p:nvSpPr>
        <p:spPr>
          <a:xfrm>
            <a:off x="494065" y="3624620"/>
            <a:ext cx="2199557" cy="646331"/>
          </a:xfrm>
          <a:prstGeom prst="rect">
            <a:avLst/>
          </a:prstGeom>
          <a:noFill/>
          <a:ln>
            <a:solidFill>
              <a:schemeClr val="tx1"/>
            </a:solidFill>
          </a:ln>
        </p:spPr>
        <p:txBody>
          <a:bodyPr wrap="square" rtlCol="0">
            <a:spAutoFit/>
          </a:bodyPr>
          <a:lstStyle/>
          <a:p>
            <a:r>
              <a:rPr lang="en-GB" dirty="0"/>
              <a:t>Consultant Lead for Staff Well Being</a:t>
            </a:r>
          </a:p>
        </p:txBody>
      </p:sp>
      <p:sp>
        <p:nvSpPr>
          <p:cNvPr id="14" name="Arrow: Right 13"/>
          <p:cNvSpPr/>
          <p:nvPr/>
        </p:nvSpPr>
        <p:spPr>
          <a:xfrm>
            <a:off x="2729627" y="3855740"/>
            <a:ext cx="13010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p:cNvSpPr/>
          <p:nvPr/>
        </p:nvSpPr>
        <p:spPr>
          <a:xfrm>
            <a:off x="8144888" y="3855740"/>
            <a:ext cx="90839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561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19050"/>
            <a:ext cx="9163050" cy="6819900"/>
            <a:chOff x="0" y="19050"/>
            <a:chExt cx="9163050" cy="68199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6305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430" t="75162" r="11015" b="16864"/>
            <a:stretch/>
          </p:blipFill>
          <p:spPr bwMode="auto">
            <a:xfrm>
              <a:off x="683568" y="4653136"/>
              <a:ext cx="5184576" cy="106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1668016" y="620689"/>
            <a:ext cx="8964488" cy="492443"/>
          </a:xfrm>
          <a:prstGeom prst="rect">
            <a:avLst/>
          </a:prstGeom>
          <a:noFill/>
        </p:spPr>
        <p:txBody>
          <a:bodyPr wrap="square" rtlCol="0">
            <a:spAutoFit/>
          </a:bodyPr>
          <a:lstStyle/>
          <a:p>
            <a:pPr algn="ctr"/>
            <a:r>
              <a:rPr lang="en-GB" sz="2600" b="1" dirty="0">
                <a:solidFill>
                  <a:schemeClr val="bg1"/>
                </a:solidFill>
                <a:latin typeface="Tahoma" panose="020B0604030504040204" pitchFamily="34" charset="0"/>
                <a:ea typeface="Tahoma" panose="020B0604030504040204" pitchFamily="34" charset="0"/>
                <a:cs typeface="Tahoma" panose="020B0604030504040204" pitchFamily="34" charset="0"/>
              </a:rPr>
              <a:t>Wrightington Response for MSK Staff</a:t>
            </a:r>
          </a:p>
        </p:txBody>
      </p:sp>
      <p:sp>
        <p:nvSpPr>
          <p:cNvPr id="11" name="Content Placeholder 2"/>
          <p:cNvSpPr>
            <a:spLocks noGrp="1"/>
          </p:cNvSpPr>
          <p:nvPr>
            <p:ph idx="1"/>
          </p:nvPr>
        </p:nvSpPr>
        <p:spPr>
          <a:xfrm>
            <a:off x="1981200" y="1600201"/>
            <a:ext cx="8229600" cy="4525963"/>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Part of wider WWL NHS Trust response</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Recognise potential for delayed impact – </a:t>
            </a:r>
          </a:p>
          <a:p>
            <a:pPr lvl="1"/>
            <a:r>
              <a:rPr lang="en-GB" dirty="0">
                <a:latin typeface="Tahoma" panose="020B0604030504040204" pitchFamily="34" charset="0"/>
                <a:ea typeface="Tahoma" panose="020B0604030504040204" pitchFamily="34" charset="0"/>
                <a:cs typeface="Tahoma" panose="020B0604030504040204" pitchFamily="34" charset="0"/>
              </a:rPr>
              <a:t>need for support of all MSK staff</a:t>
            </a:r>
          </a:p>
          <a:p>
            <a:pPr lvl="1"/>
            <a:r>
              <a:rPr lang="en-GB" dirty="0">
                <a:latin typeface="Tahoma" panose="020B0604030504040204" pitchFamily="34" charset="0"/>
                <a:ea typeface="Tahoma" panose="020B0604030504040204" pitchFamily="34" charset="0"/>
                <a:cs typeface="Tahoma" panose="020B0604030504040204" pitchFamily="34" charset="0"/>
              </a:rPr>
              <a:t>Consultants can lead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Leaders, managers and Steps4Wellness team/Leads/Champions collaboration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Trust Exec team buy in!</a:t>
            </a:r>
          </a:p>
        </p:txBody>
      </p:sp>
    </p:spTree>
    <p:extLst>
      <p:ext uri="{BB962C8B-B14F-4D97-AF65-F5344CB8AC3E}">
        <p14:creationId xmlns:p14="http://schemas.microsoft.com/office/powerpoint/2010/main" val="4208116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1274</Words>
  <Application>Microsoft Office PowerPoint</Application>
  <PresentationFormat>Widescreen</PresentationFormat>
  <Paragraphs>170</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MV Boli</vt:lpstr>
      <vt:lpstr>Tahoma</vt:lpstr>
      <vt:lpstr>Office Theme</vt:lpstr>
      <vt:lpstr>Looking after our MSK staff establishing orthopaedic  services  in the recovery phase of Covid-19 and beyond</vt:lpstr>
      <vt:lpstr>PowerPoint Presentation</vt:lpstr>
      <vt:lpstr>PowerPoint Presentation</vt:lpstr>
      <vt:lpstr>PowerPoint Presentation</vt:lpstr>
      <vt:lpstr>‘Moral Injury’ – what is it ?</vt:lpstr>
      <vt:lpstr>‘Moral Injury’</vt:lpstr>
      <vt:lpstr>PowerPoint Presentation</vt:lpstr>
      <vt:lpstr>Trust Executive Board</vt:lpstr>
      <vt:lpstr>PowerPoint Presentation</vt:lpstr>
      <vt:lpstr>Our Mission at Wrightington  and … how we can support staff</vt:lpstr>
      <vt:lpstr>PowerPoint Presentation</vt:lpstr>
      <vt:lpstr>Trust Executive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Clayson</dc:creator>
  <cp:lastModifiedBy>Nicholas Dunwell</cp:lastModifiedBy>
  <cp:revision>15</cp:revision>
  <dcterms:created xsi:type="dcterms:W3CDTF">2020-07-06T22:09:36Z</dcterms:created>
  <dcterms:modified xsi:type="dcterms:W3CDTF">2021-01-08T11:42:10Z</dcterms:modified>
</cp:coreProperties>
</file>